
<file path=[Content_Types].xml><?xml version="1.0" encoding="utf-8"?>
<Types xmlns="http://schemas.openxmlformats.org/package/2006/content-types">
  <Default Extension="rels" ContentType="application/vnd.openxmlformats-package.relationships+xml"/>
  <Default Extension="png" ContentType="image/png"/>
  <Default Extension="xml" ContentType="application/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15.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13.xml" ContentType="application/vnd.openxmlformats-officedocument.presentationml.notesSlide+xml"/>
  <Override PartName="/ppt/notesSlides/notesSlide3.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slideMaster1.xml" ContentType="application/vnd.openxmlformats-officedocument.presentationml.slideMaster+xml"/>
  <Override PartName="/ppt/slides/slide15.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4.xml" ContentType="application/vnd.openxmlformats-officedocument.presentationml.slide+xml"/>
  <Override PartName="/ppt/slides/slide14.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Types>
</file>

<file path=_rels/.rels><?xml version="1.0" encoding="UTF-8" standalone="yes"?><Relationships xmlns="http://schemas.openxmlformats.org/package/2006/relationships"><Relationship Target="ppt/presentation.xml" Type="http://schemas.openxmlformats.org/officeDocument/2006/relationships/officeDocument" Id="rId1"/></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aveSubsetFonts="1" autoCompressPictures="0" strictFirstAndLastChars="0" showSpecialPlsOnTitleSld="0" firstSlideNum="0">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7620000" cx="10160000"/>
  <p:notesSz cy="10160000" cx="7620000"/>
  <p:defaultText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ABE19333-8233-49ED-B2D3-BF134AB3C7B2}">
  <a:tblStyle styleName="Table_0" styleId="{ABE19333-8233-49ED-B2D3-BF134AB3C7B2}"/>
  <a:tblStyle styleName="Table_1" styleId="{1890BDDB-F74A-4645-AAF7-BBE0C6D64116}"/>
  <a:tblStyle styleName="Table_2" styleId="{74E26BFF-918A-433E-A3FF-D89BC46BFDE1}"/>
  <a:tblStyle styleName="Table_3" styleId="{1A0BD302-288F-42EF-A964-1860EE5670C6}"/>
</a:tblStyleLst>
</file>

<file path=ppt/_rels/presentation.xml.rels><?xml version="1.0" encoding="UTF-8" standalone="yes"?><Relationships xmlns="http://schemas.openxmlformats.org/package/2006/relationships"><Relationship Target="slides/slide14.xml" Type="http://schemas.openxmlformats.org/officeDocument/2006/relationships/slide" Id="rId19"/><Relationship Target="slides/slide13.xml" Type="http://schemas.openxmlformats.org/officeDocument/2006/relationships/slide" Id="rId18"/><Relationship Target="slides/slide12.xml" Type="http://schemas.openxmlformats.org/officeDocument/2006/relationships/slide" Id="rId17"/><Relationship Target="slides/slide11.xml" Type="http://schemas.openxmlformats.org/officeDocument/2006/relationships/slide" Id="rId16"/><Relationship Target="slides/slide10.xml" Type="http://schemas.openxmlformats.org/officeDocument/2006/relationships/slide" Id="rId15"/><Relationship Target="slides/slide9.xml" Type="http://schemas.openxmlformats.org/officeDocument/2006/relationships/slide" Id="rId14"/><Relationship Target="slides/slide7.xml" Type="http://schemas.openxmlformats.org/officeDocument/2006/relationships/slide" Id="rId12"/><Relationship Target="presProps.xml" Type="http://schemas.openxmlformats.org/officeDocument/2006/relationships/presProps" Id="rId2"/><Relationship Target="slides/slide8.xml" Type="http://schemas.openxmlformats.org/officeDocument/2006/relationships/slide" Id="rId13"/><Relationship Target="theme/theme2.xml" Type="http://schemas.openxmlformats.org/officeDocument/2006/relationships/theme" Id="rId1"/><Relationship Target="slides/slide5.xml" Type="http://schemas.openxmlformats.org/officeDocument/2006/relationships/slide" Id="rId10"/><Relationship Target="slideMasters/slideMaster1.xml" Type="http://schemas.openxmlformats.org/officeDocument/2006/relationships/slideMaster" Id="rId4"/><Relationship Target="slides/slide6.xml" Type="http://schemas.openxmlformats.org/officeDocument/2006/relationships/slide" Id="rId11"/><Relationship Target="tableStyles.xml" Type="http://schemas.openxmlformats.org/officeDocument/2006/relationships/tableStyles" Id="rId3"/><Relationship Target="slides/slide15.xml" Type="http://schemas.openxmlformats.org/officeDocument/2006/relationships/slide" Id="rId20"/><Relationship Target="slides/slide4.xml" Type="http://schemas.openxmlformats.org/officeDocument/2006/relationships/slide" Id="rId9"/><Relationship Target="slides/slide1.xml" Type="http://schemas.openxmlformats.org/officeDocument/2006/relationships/slide" Id="rId6"/><Relationship Target="notesMasters/notesMaster1.xml" Type="http://schemas.openxmlformats.org/officeDocument/2006/relationships/notesMaster" Id="rId5"/><Relationship Target="slides/slide3.xml" Type="http://schemas.openxmlformats.org/officeDocument/2006/relationships/slide" Id="rId8"/><Relationship Target="slides/slide2.xml" Type="http://schemas.openxmlformats.org/officeDocument/2006/relationships/slide" Id="rId7"/></Relationships>
</file>

<file path=ppt/notesMasters/_rels/notesMaster1.xml.rels><?xml version="1.0" encoding="UTF-8" standalone="yes"?><Relationships xmlns="http://schemas.openxmlformats.org/package/2006/relationships"><Relationship Target="../theme/theme3.xml" Type="http://schemas.openxmlformats.org/officeDocument/2006/relationships/theme" Id="rId1"/></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y="0" x="0"/>
          <a:ext cy="0" cx="0"/>
          <a:chOff y="0" x="0"/>
          <a:chExt cy="0" cx="0"/>
        </a:xfrm>
      </p:grpSpPr>
      <p:sp>
        <p:nvSpPr>
          <p:cNvPr id="2" name="Shape 2"/>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3" name="Shape 3"/>
          <p:cNvSpPr txBox="1"/>
          <p:nvPr>
            <p:ph idx="1" type="body"/>
          </p:nvPr>
        </p:nvSpPr>
        <p:spPr>
          <a:xfrm>
            <a:off y="4826000" x="762000"/>
            <a:ext cy="4572000" cx="6096000"/>
          </a:xfrm>
          <a:prstGeom prst="rect">
            <a:avLst/>
          </a:prstGeom>
          <a:noFill/>
          <a:ln>
            <a:noFill/>
          </a:ln>
        </p:spPr>
        <p:txBody>
          <a:bodyPr bIns="91425" rIns="91425" lIns="91425" t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p:txBody>
      </p:sp>
    </p:spTree>
  </p:cSld>
  <p:clrMap accent2="accent2" accent3="accent3" accent4="accent4" accent5="accent5" accent6="accent6" hlink="hlink" tx2="lt2" tx1="dk1" bg2="dk2" bg1="lt1" folHlink="folHlink" accent1="accent1"/>
</p:notesMaster>
</file>

<file path=ppt/notesSlides/_rels/notesSlide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8.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9.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0.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1" name="Shape 21"/>
        <p:cNvGrpSpPr/>
        <p:nvPr/>
      </p:nvGrpSpPr>
      <p:grpSpPr>
        <a:xfrm>
          <a:off y="0" x="0"/>
          <a:ext cy="0" cx="0"/>
          <a:chOff y="0" x="0"/>
          <a:chExt cy="0" cx="0"/>
        </a:xfrm>
      </p:grpSpPr>
      <p:sp>
        <p:nvSpPr>
          <p:cNvPr id="22" name="Shape 22"/>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3" name="Shape 23"/>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7" name="Shape 27"/>
        <p:cNvGrpSpPr/>
        <p:nvPr/>
      </p:nvGrpSpPr>
      <p:grpSpPr>
        <a:xfrm>
          <a:off y="0" x="0"/>
          <a:ext cy="0" cx="0"/>
          <a:chOff y="0" x="0"/>
          <a:chExt cy="0" cx="0"/>
        </a:xfrm>
      </p:grpSpPr>
      <p:sp>
        <p:nvSpPr>
          <p:cNvPr id="28" name="Shape 28"/>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9" name="Shape 29"/>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35" name="Shape 35"/>
        <p:cNvGrpSpPr/>
        <p:nvPr/>
      </p:nvGrpSpPr>
      <p:grpSpPr>
        <a:xfrm>
          <a:off y="0" x="0"/>
          <a:ext cy="0" cx="0"/>
          <a:chOff y="0" x="0"/>
          <a:chExt cy="0" cx="0"/>
        </a:xfrm>
      </p:grpSpPr>
      <p:sp>
        <p:nvSpPr>
          <p:cNvPr id="36" name="Shape 36"/>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37" name="Shape 37"/>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42" name="Shape 42"/>
        <p:cNvGrpSpPr/>
        <p:nvPr/>
      </p:nvGrpSpPr>
      <p:grpSpPr>
        <a:xfrm>
          <a:off y="0" x="0"/>
          <a:ext cy="0" cx="0"/>
          <a:chOff y="0" x="0"/>
          <a:chExt cy="0" cx="0"/>
        </a:xfrm>
      </p:grpSpPr>
      <p:sp>
        <p:nvSpPr>
          <p:cNvPr id="43" name="Shape 43"/>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44" name="Shape 44"/>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59" name="Shape 59"/>
        <p:cNvGrpSpPr/>
        <p:nvPr/>
      </p:nvGrpSpPr>
      <p:grpSpPr>
        <a:xfrm>
          <a:off y="0" x="0"/>
          <a:ext cy="0" cx="0"/>
          <a:chOff y="0" x="0"/>
          <a:chExt cy="0" cx="0"/>
        </a:xfrm>
      </p:grpSpPr>
      <p:sp>
        <p:nvSpPr>
          <p:cNvPr id="60" name="Shape 60"/>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61" name="Shape 61"/>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7" name="Shape 67"/>
        <p:cNvGrpSpPr/>
        <p:nvPr/>
      </p:nvGrpSpPr>
      <p:grpSpPr>
        <a:xfrm>
          <a:off y="0" x="0"/>
          <a:ext cy="0" cx="0"/>
          <a:chOff y="0" x="0"/>
          <a:chExt cy="0" cx="0"/>
        </a:xfrm>
      </p:grpSpPr>
      <p:sp>
        <p:nvSpPr>
          <p:cNvPr id="68" name="Shape 68"/>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69" name="Shape 69"/>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5" name="Shape 75"/>
        <p:cNvGrpSpPr/>
        <p:nvPr/>
      </p:nvGrpSpPr>
      <p:grpSpPr>
        <a:xfrm>
          <a:off y="0" x="0"/>
          <a:ext cy="0" cx="0"/>
          <a:chOff y="0" x="0"/>
          <a:chExt cy="0" cx="0"/>
        </a:xfrm>
      </p:grpSpPr>
      <p:sp>
        <p:nvSpPr>
          <p:cNvPr id="76" name="Shape 76"/>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77" name="Shape 77"/>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6" name="Shape 86"/>
        <p:cNvGrpSpPr/>
        <p:nvPr/>
      </p:nvGrpSpPr>
      <p:grpSpPr>
        <a:xfrm>
          <a:off y="0" x="0"/>
          <a:ext cy="0" cx="0"/>
          <a:chOff y="0" x="0"/>
          <a:chExt cy="0" cx="0"/>
        </a:xfrm>
      </p:grpSpPr>
      <p:sp>
        <p:nvSpPr>
          <p:cNvPr id="87" name="Shape 87"/>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88" name="Shape 88"/>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4" name="Shape 94"/>
        <p:cNvGrpSpPr/>
        <p:nvPr/>
      </p:nvGrpSpPr>
      <p:grpSpPr>
        <a:xfrm>
          <a:off y="0" x="0"/>
          <a:ext cy="0" cx="0"/>
          <a:chOff y="0" x="0"/>
          <a:chExt cy="0" cx="0"/>
        </a:xfrm>
      </p:grpSpPr>
      <p:sp>
        <p:nvSpPr>
          <p:cNvPr id="95" name="Shape 95"/>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96" name="Shape 96"/>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2" name="Shape 102"/>
        <p:cNvGrpSpPr/>
        <p:nvPr/>
      </p:nvGrpSpPr>
      <p:grpSpPr>
        <a:xfrm>
          <a:off y="0" x="0"/>
          <a:ext cy="0" cx="0"/>
          <a:chOff y="0" x="0"/>
          <a:chExt cy="0" cx="0"/>
        </a:xfrm>
      </p:grpSpPr>
      <p:sp>
        <p:nvSpPr>
          <p:cNvPr id="103" name="Shape 103"/>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04" name="Shape 104"/>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10" name="Shape 110"/>
        <p:cNvGrpSpPr/>
        <p:nvPr/>
      </p:nvGrpSpPr>
      <p:grpSpPr>
        <a:xfrm>
          <a:off y="0" x="0"/>
          <a:ext cy="0" cx="0"/>
          <a:chOff y="0" x="0"/>
          <a:chExt cy="0" cx="0"/>
        </a:xfrm>
      </p:grpSpPr>
      <p:sp>
        <p:nvSpPr>
          <p:cNvPr id="111" name="Shape 111"/>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12" name="Shape 112"/>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36" name="Shape 136"/>
        <p:cNvGrpSpPr/>
        <p:nvPr/>
      </p:nvGrpSpPr>
      <p:grpSpPr>
        <a:xfrm>
          <a:off y="0" x="0"/>
          <a:ext cy="0" cx="0"/>
          <a:chOff y="0" x="0"/>
          <a:chExt cy="0" cx="0"/>
        </a:xfrm>
      </p:grpSpPr>
      <p:sp>
        <p:nvSpPr>
          <p:cNvPr id="137" name="Shape 137"/>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38" name="Shape 138"/>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44" name="Shape 144"/>
        <p:cNvGrpSpPr/>
        <p:nvPr/>
      </p:nvGrpSpPr>
      <p:grpSpPr>
        <a:xfrm>
          <a:off y="0" x="0"/>
          <a:ext cy="0" cx="0"/>
          <a:chOff y="0" x="0"/>
          <a:chExt cy="0" cx="0"/>
        </a:xfrm>
      </p:grpSpPr>
      <p:sp>
        <p:nvSpPr>
          <p:cNvPr id="145" name="Shape 145"/>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46" name="Shape 146"/>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52" name="Shape 152"/>
        <p:cNvGrpSpPr/>
        <p:nvPr/>
      </p:nvGrpSpPr>
      <p:grpSpPr>
        <a:xfrm>
          <a:off y="0" x="0"/>
          <a:ext cy="0" cx="0"/>
          <a:chOff y="0" x="0"/>
          <a:chExt cy="0" cx="0"/>
        </a:xfrm>
      </p:grpSpPr>
      <p:sp>
        <p:nvSpPr>
          <p:cNvPr id="153" name="Shape 153"/>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54" name="Shape 154"/>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60" name="Shape 160"/>
        <p:cNvGrpSpPr/>
        <p:nvPr/>
      </p:nvGrpSpPr>
      <p:grpSpPr>
        <a:xfrm>
          <a:off y="0" x="0"/>
          <a:ext cy="0" cx="0"/>
          <a:chOff y="0" x="0"/>
          <a:chExt cy="0" cx="0"/>
        </a:xfrm>
      </p:grpSpPr>
      <p:sp>
        <p:nvSpPr>
          <p:cNvPr id="161" name="Shape 161"/>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62" name="Shape 162"/>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slideLayouts/_rels/slideLayout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2.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3.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4.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5.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 name="Shape 5"/>
        <p:cNvGrpSpPr/>
        <p:nvPr/>
      </p:nvGrpSpPr>
      <p:grpSpPr>
        <a:xfrm>
          <a:off y="0" x="0"/>
          <a:ext cy="0" cx="0"/>
          <a:chOff y="0" x="0"/>
          <a:chExt cy="0" cx="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6" name="Shape 6"/>
        <p:cNvGrpSpPr/>
        <p:nvPr/>
      </p:nvGrpSpPr>
      <p:grpSpPr>
        <a:xfrm>
          <a:off y="0" x="0"/>
          <a:ext cy="0" cx="0"/>
          <a:chOff y="0" x="0"/>
          <a:chExt cy="0" cx="0"/>
        </a:xfrm>
      </p:grpSpPr>
      <p:sp>
        <p:nvSpPr>
          <p:cNvPr id="7" name="Shape 7"/>
          <p:cNvSpPr txBox="1"/>
          <p:nvPr>
            <p:ph type="ctrTitle"/>
          </p:nvPr>
        </p:nvSpPr>
        <p:spPr>
          <a:xfrm>
            <a:off y="3048000" x="914400"/>
            <a:ext cy="1219199" cx="8331200"/>
          </a:xfrm>
          <a:prstGeom prst="rect">
            <a:avLst/>
          </a:prstGeom>
          <a:noFill/>
          <a:ln>
            <a:noFill/>
          </a:ln>
        </p:spPr>
        <p:txBody>
          <a:bodyPr bIns="91425" rIns="91425" lIns="91425" tIns="91425" anchor="t" anchorCtr="0"/>
          <a:lstStyle>
            <a:lvl1pPr algn="ctr">
              <a:spcBef>
                <a:spcPts val="0"/>
              </a:spcBef>
              <a:buSzPct val="100000"/>
              <a:defRPr sz="4800"/>
            </a:lvl1pPr>
            <a:lvl2pPr algn="ctr">
              <a:spcBef>
                <a:spcPts val="0"/>
              </a:spcBef>
              <a:buSzPct val="100000"/>
              <a:defRPr sz="4800"/>
            </a:lvl2pPr>
            <a:lvl3pPr algn="ctr">
              <a:spcBef>
                <a:spcPts val="0"/>
              </a:spcBef>
              <a:buSzPct val="100000"/>
              <a:defRPr sz="4800"/>
            </a:lvl3pPr>
            <a:lvl4pPr algn="ctr">
              <a:spcBef>
                <a:spcPts val="0"/>
              </a:spcBef>
              <a:buSzPct val="100000"/>
              <a:defRPr sz="4800"/>
            </a:lvl4pPr>
            <a:lvl5pPr algn="ctr">
              <a:spcBef>
                <a:spcPts val="0"/>
              </a:spcBef>
              <a:buSzPct val="100000"/>
              <a:defRPr sz="4800"/>
            </a:lvl5pPr>
            <a:lvl6pPr algn="ctr">
              <a:spcBef>
                <a:spcPts val="0"/>
              </a:spcBef>
              <a:buSzPct val="100000"/>
              <a:defRPr sz="4800"/>
            </a:lvl6pPr>
            <a:lvl7pPr algn="ctr">
              <a:spcBef>
                <a:spcPts val="0"/>
              </a:spcBef>
              <a:buSzPct val="100000"/>
              <a:defRPr sz="4800"/>
            </a:lvl7pPr>
            <a:lvl8pPr algn="ctr">
              <a:spcBef>
                <a:spcPts val="0"/>
              </a:spcBef>
              <a:buSzPct val="100000"/>
              <a:defRPr sz="4800"/>
            </a:lvl8pPr>
            <a:lvl9pPr algn="ctr">
              <a:spcBef>
                <a:spcPts val="0"/>
              </a:spcBef>
              <a:buSzPct val="100000"/>
              <a:defRPr sz="4800"/>
            </a:lvl9pPr>
          </a:lstStyle>
          <a:p/>
        </p:txBody>
      </p:sp>
      <p:sp>
        <p:nvSpPr>
          <p:cNvPr id="8" name="Shape 8"/>
          <p:cNvSpPr txBox="1"/>
          <p:nvPr>
            <p:ph idx="1" type="subTitle"/>
          </p:nvPr>
        </p:nvSpPr>
        <p:spPr>
          <a:xfrm>
            <a:off y="4572000" x="1828800"/>
            <a:ext cy="914400" cx="6502399"/>
          </a:xfrm>
          <a:prstGeom prst="rect">
            <a:avLst/>
          </a:prstGeom>
          <a:noFill/>
          <a:ln>
            <a:noFill/>
          </a:ln>
        </p:spPr>
        <p:txBody>
          <a:bodyPr bIns="91425" rIns="91425" lIns="91425" tIns="91425" anchor="t" anchorCtr="0"/>
          <a:lstStyle>
            <a:lvl1pPr algn="ctr">
              <a:spcBef>
                <a:spcPts val="0"/>
              </a:spcBef>
              <a:buSzPct val="100000"/>
              <a:defRPr sz="3200"/>
            </a:lvl1pPr>
            <a:lvl2pPr algn="ctr">
              <a:spcBef>
                <a:spcPts val="0"/>
              </a:spcBef>
              <a:buSzPct val="100000"/>
              <a:defRPr sz="3200"/>
            </a:lvl2pPr>
            <a:lvl3pPr algn="ctr">
              <a:spcBef>
                <a:spcPts val="0"/>
              </a:spcBef>
              <a:buSzPct val="100000"/>
              <a:defRPr sz="3200"/>
            </a:lvl3pPr>
            <a:lvl4pPr algn="ctr">
              <a:spcBef>
                <a:spcPts val="0"/>
              </a:spcBef>
              <a:buSzPct val="100000"/>
              <a:defRPr sz="3200"/>
            </a:lvl4pPr>
            <a:lvl5pPr algn="ctr">
              <a:spcBef>
                <a:spcPts val="0"/>
              </a:spcBef>
              <a:buSzPct val="100000"/>
              <a:defRPr sz="3200"/>
            </a:lvl5pPr>
            <a:lvl6pPr algn="ctr">
              <a:spcBef>
                <a:spcPts val="0"/>
              </a:spcBef>
              <a:buSzPct val="100000"/>
              <a:defRPr sz="3200"/>
            </a:lvl6pPr>
            <a:lvl7pPr algn="ctr">
              <a:spcBef>
                <a:spcPts val="0"/>
              </a:spcBef>
              <a:buSzPct val="100000"/>
              <a:defRPr sz="3200"/>
            </a:lvl7pPr>
            <a:lvl8pPr algn="ctr">
              <a:spcBef>
                <a:spcPts val="0"/>
              </a:spcBef>
              <a:buSzPct val="100000"/>
              <a:defRPr sz="3200"/>
            </a:lvl8pPr>
            <a:lvl9pPr algn="ctr">
              <a:spcBef>
                <a:spcPts val="0"/>
              </a:spcBef>
              <a:buSzPct val="100000"/>
              <a:defRPr sz="32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9" name="Shape 9"/>
        <p:cNvGrpSpPr/>
        <p:nvPr/>
      </p:nvGrpSpPr>
      <p:grpSpPr>
        <a:xfrm>
          <a:off y="0" x="0"/>
          <a:ext cy="0" cx="0"/>
          <a:chOff y="0" x="0"/>
          <a:chExt cy="0" cx="0"/>
        </a:xfrm>
      </p:grpSpPr>
      <p:sp>
        <p:nvSpPr>
          <p:cNvPr id="10" name="Shape 10"/>
          <p:cNvSpPr txBox="1"/>
          <p:nvPr>
            <p:ph type="title"/>
          </p:nvPr>
        </p:nvSpPr>
        <p:spPr>
          <a:xfrm>
            <a:off y="304800" x="304800"/>
            <a:ext cy="914400" cx="9550400"/>
          </a:xfrm>
          <a:prstGeom prst="rect">
            <a:avLst/>
          </a:prstGeom>
          <a:noFill/>
          <a:ln>
            <a:noFill/>
          </a:ln>
        </p:spPr>
        <p:txBody>
          <a:bodyPr bIns="91425" rIns="91425" lIns="91425" tIns="91425" anchor="t" anchorCtr="0"/>
          <a:lstStyle>
            <a:lvl1pPr>
              <a:spcBef>
                <a:spcPts val="0"/>
              </a:spcBef>
              <a:buSzPct val="99224"/>
              <a:defRPr sz="4266"/>
            </a:lvl1pPr>
            <a:lvl2pPr>
              <a:spcBef>
                <a:spcPts val="0"/>
              </a:spcBef>
              <a:buSzPct val="99224"/>
              <a:defRPr sz="4266"/>
            </a:lvl2pPr>
            <a:lvl3pPr>
              <a:spcBef>
                <a:spcPts val="0"/>
              </a:spcBef>
              <a:buSzPct val="99224"/>
              <a:defRPr sz="4266"/>
            </a:lvl3pPr>
            <a:lvl4pPr>
              <a:spcBef>
                <a:spcPts val="0"/>
              </a:spcBef>
              <a:buSzPct val="99224"/>
              <a:defRPr sz="4266"/>
            </a:lvl4pPr>
            <a:lvl5pPr>
              <a:spcBef>
                <a:spcPts val="0"/>
              </a:spcBef>
              <a:buSzPct val="99224"/>
              <a:defRPr sz="4266"/>
            </a:lvl5pPr>
            <a:lvl6pPr>
              <a:spcBef>
                <a:spcPts val="0"/>
              </a:spcBef>
              <a:buSzPct val="99224"/>
              <a:defRPr sz="4266"/>
            </a:lvl6pPr>
            <a:lvl7pPr>
              <a:spcBef>
                <a:spcPts val="0"/>
              </a:spcBef>
              <a:buSzPct val="99224"/>
              <a:defRPr sz="4266"/>
            </a:lvl7pPr>
            <a:lvl8pPr>
              <a:spcBef>
                <a:spcPts val="0"/>
              </a:spcBef>
              <a:buSzPct val="99224"/>
              <a:defRPr sz="4266"/>
            </a:lvl8pPr>
            <a:lvl9pPr>
              <a:spcBef>
                <a:spcPts val="0"/>
              </a:spcBef>
              <a:buSzPct val="99224"/>
              <a:defRPr sz="4266"/>
            </a:lvl9pPr>
          </a:lstStyle>
          <a:p/>
        </p:txBody>
      </p:sp>
      <p:sp>
        <p:nvSpPr>
          <p:cNvPr id="11" name="Shape 11"/>
          <p:cNvSpPr txBox="1"/>
          <p:nvPr>
            <p:ph idx="1" type="body"/>
          </p:nvPr>
        </p:nvSpPr>
        <p:spPr>
          <a:xfrm>
            <a:off y="1828800" x="304800"/>
            <a:ext cy="5486399" cx="9550400"/>
          </a:xfrm>
          <a:prstGeom prst="rect">
            <a:avLst/>
          </a:prstGeom>
          <a:noFill/>
          <a:ln>
            <a:noFill/>
          </a:ln>
        </p:spPr>
        <p:txBody>
          <a:bodyPr bIns="91425" rIns="91425" lIns="91425" tIns="91425" anchor="t" anchorCtr="0"/>
          <a:lstStyle>
            <a:lvl1pPr>
              <a:spcBef>
                <a:spcPts val="0"/>
              </a:spcBef>
              <a:buSzPct val="98765"/>
              <a:defRPr sz="2666"/>
            </a:lvl1pPr>
            <a:lvl2pPr>
              <a:spcBef>
                <a:spcPts val="0"/>
              </a:spcBef>
              <a:buSzPct val="98765"/>
              <a:defRPr sz="2666"/>
            </a:lvl2pPr>
            <a:lvl3pPr>
              <a:spcBef>
                <a:spcPts val="0"/>
              </a:spcBef>
              <a:buSzPct val="98765"/>
              <a:defRPr sz="2666"/>
            </a:lvl3pPr>
            <a:lvl4pPr>
              <a:spcBef>
                <a:spcPts val="0"/>
              </a:spcBef>
              <a:buSzPct val="98765"/>
              <a:defRPr sz="2666"/>
            </a:lvl4pPr>
            <a:lvl5pPr>
              <a:spcBef>
                <a:spcPts val="0"/>
              </a:spcBef>
              <a:buSzPct val="98765"/>
              <a:defRPr sz="2666"/>
            </a:lvl5pPr>
            <a:lvl6pPr>
              <a:spcBef>
                <a:spcPts val="0"/>
              </a:spcBef>
              <a:buSzPct val="98765"/>
              <a:defRPr sz="2666"/>
            </a:lvl6pPr>
            <a:lvl7pPr>
              <a:spcBef>
                <a:spcPts val="0"/>
              </a:spcBef>
              <a:buSzPct val="98765"/>
              <a:defRPr sz="2666"/>
            </a:lvl7pPr>
            <a:lvl8pPr>
              <a:spcBef>
                <a:spcPts val="0"/>
              </a:spcBef>
              <a:buSzPct val="98765"/>
              <a:defRPr sz="2666"/>
            </a:lvl8pPr>
            <a:lvl9pPr>
              <a:spcBef>
                <a:spcPts val="0"/>
              </a:spcBef>
              <a:buSzPct val="98765"/>
              <a:defRPr sz="2666"/>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12" name="Shape 12"/>
        <p:cNvGrpSpPr/>
        <p:nvPr/>
      </p:nvGrpSpPr>
      <p:grpSpPr>
        <a:xfrm>
          <a:off y="0" x="0"/>
          <a:ext cy="0" cx="0"/>
          <a:chOff y="0" x="0"/>
          <a:chExt cy="0" cx="0"/>
        </a:xfrm>
      </p:grpSpPr>
      <p:sp>
        <p:nvSpPr>
          <p:cNvPr id="13" name="Shape 13"/>
          <p:cNvSpPr txBox="1"/>
          <p:nvPr>
            <p:ph type="title"/>
          </p:nvPr>
        </p:nvSpPr>
        <p:spPr>
          <a:xfrm>
            <a:off y="304800" x="304800"/>
            <a:ext cy="914400" cx="9550400"/>
          </a:xfrm>
          <a:prstGeom prst="rect">
            <a:avLst/>
          </a:prstGeom>
          <a:noFill/>
          <a:ln>
            <a:noFill/>
          </a:ln>
        </p:spPr>
        <p:txBody>
          <a:bodyPr bIns="91425" rIns="91425" lIns="91425" tIns="91425" anchor="t" anchorCtr="0"/>
          <a:lstStyle>
            <a:lvl1pPr>
              <a:spcBef>
                <a:spcPts val="0"/>
              </a:spcBef>
              <a:buSzPct val="99224"/>
              <a:defRPr sz="4266"/>
            </a:lvl1pPr>
            <a:lvl2pPr>
              <a:spcBef>
                <a:spcPts val="0"/>
              </a:spcBef>
              <a:buSzPct val="99224"/>
              <a:defRPr sz="4266"/>
            </a:lvl2pPr>
            <a:lvl3pPr>
              <a:spcBef>
                <a:spcPts val="0"/>
              </a:spcBef>
              <a:buSzPct val="99224"/>
              <a:defRPr sz="4266"/>
            </a:lvl3pPr>
            <a:lvl4pPr>
              <a:spcBef>
                <a:spcPts val="0"/>
              </a:spcBef>
              <a:buSzPct val="99224"/>
              <a:defRPr sz="4266"/>
            </a:lvl4pPr>
            <a:lvl5pPr>
              <a:spcBef>
                <a:spcPts val="0"/>
              </a:spcBef>
              <a:buSzPct val="99224"/>
              <a:defRPr sz="4266"/>
            </a:lvl5pPr>
            <a:lvl6pPr>
              <a:spcBef>
                <a:spcPts val="0"/>
              </a:spcBef>
              <a:buSzPct val="99224"/>
              <a:defRPr sz="4266"/>
            </a:lvl6pPr>
            <a:lvl7pPr>
              <a:spcBef>
                <a:spcPts val="0"/>
              </a:spcBef>
              <a:buSzPct val="99224"/>
              <a:defRPr sz="4266"/>
            </a:lvl7pPr>
            <a:lvl8pPr>
              <a:spcBef>
                <a:spcPts val="0"/>
              </a:spcBef>
              <a:buSzPct val="99224"/>
              <a:defRPr sz="4266"/>
            </a:lvl8pPr>
            <a:lvl9pPr>
              <a:spcBef>
                <a:spcPts val="0"/>
              </a:spcBef>
              <a:buSzPct val="99224"/>
              <a:defRPr sz="4266"/>
            </a:lvl9pPr>
          </a:lstStyle>
          <a:p/>
        </p:txBody>
      </p:sp>
      <p:sp>
        <p:nvSpPr>
          <p:cNvPr id="14" name="Shape 14"/>
          <p:cNvSpPr txBox="1"/>
          <p:nvPr>
            <p:ph idx="1" type="body"/>
          </p:nvPr>
        </p:nvSpPr>
        <p:spPr>
          <a:xfrm>
            <a:off y="1828800" x="304800"/>
            <a:ext cy="5486399" cx="4470399"/>
          </a:xfrm>
          <a:prstGeom prst="rect">
            <a:avLst/>
          </a:prstGeom>
          <a:noFill/>
          <a:ln>
            <a:noFill/>
          </a:ln>
        </p:spPr>
        <p:txBody>
          <a:bodyPr bIns="91425" rIns="91425" lIns="91425" tIns="91425" anchor="t" anchorCtr="0"/>
          <a:lstStyle>
            <a:lvl1pPr>
              <a:spcBef>
                <a:spcPts val="0"/>
              </a:spcBef>
              <a:buSzPct val="98765"/>
              <a:defRPr sz="2666"/>
            </a:lvl1pPr>
            <a:lvl2pPr>
              <a:spcBef>
                <a:spcPts val="0"/>
              </a:spcBef>
              <a:buSzPct val="98765"/>
              <a:defRPr sz="2666"/>
            </a:lvl2pPr>
            <a:lvl3pPr>
              <a:spcBef>
                <a:spcPts val="0"/>
              </a:spcBef>
              <a:buSzPct val="98765"/>
              <a:defRPr sz="2666"/>
            </a:lvl3pPr>
            <a:lvl4pPr>
              <a:spcBef>
                <a:spcPts val="0"/>
              </a:spcBef>
              <a:buSzPct val="98765"/>
              <a:defRPr sz="2666"/>
            </a:lvl4pPr>
            <a:lvl5pPr>
              <a:spcBef>
                <a:spcPts val="0"/>
              </a:spcBef>
              <a:buSzPct val="98765"/>
              <a:defRPr sz="2666"/>
            </a:lvl5pPr>
            <a:lvl6pPr>
              <a:spcBef>
                <a:spcPts val="0"/>
              </a:spcBef>
              <a:buSzPct val="98765"/>
              <a:defRPr sz="2666"/>
            </a:lvl6pPr>
            <a:lvl7pPr>
              <a:spcBef>
                <a:spcPts val="0"/>
              </a:spcBef>
              <a:buSzPct val="98765"/>
              <a:defRPr sz="2666"/>
            </a:lvl7pPr>
            <a:lvl8pPr>
              <a:spcBef>
                <a:spcPts val="0"/>
              </a:spcBef>
              <a:buSzPct val="98765"/>
              <a:defRPr sz="2666"/>
            </a:lvl8pPr>
            <a:lvl9pPr>
              <a:spcBef>
                <a:spcPts val="0"/>
              </a:spcBef>
              <a:buSzPct val="98765"/>
              <a:defRPr sz="2666"/>
            </a:lvl9pPr>
          </a:lstStyle>
          <a:p/>
        </p:txBody>
      </p:sp>
      <p:sp>
        <p:nvSpPr>
          <p:cNvPr id="15" name="Shape 15"/>
          <p:cNvSpPr txBox="1"/>
          <p:nvPr>
            <p:ph idx="2" type="body"/>
          </p:nvPr>
        </p:nvSpPr>
        <p:spPr>
          <a:xfrm>
            <a:off y="1828800" x="5384800"/>
            <a:ext cy="5486399" cx="4470399"/>
          </a:xfrm>
          <a:prstGeom prst="rect">
            <a:avLst/>
          </a:prstGeom>
          <a:noFill/>
          <a:ln>
            <a:noFill/>
          </a:ln>
        </p:spPr>
        <p:txBody>
          <a:bodyPr bIns="91425" rIns="91425" lIns="91425" tIns="91425" anchor="t" anchorCtr="0"/>
          <a:lstStyle>
            <a:lvl1pPr>
              <a:spcBef>
                <a:spcPts val="0"/>
              </a:spcBef>
              <a:buSzPct val="98765"/>
              <a:defRPr sz="2666"/>
            </a:lvl1pPr>
            <a:lvl2pPr>
              <a:spcBef>
                <a:spcPts val="0"/>
              </a:spcBef>
              <a:buSzPct val="98765"/>
              <a:defRPr sz="2666"/>
            </a:lvl2pPr>
            <a:lvl3pPr>
              <a:spcBef>
                <a:spcPts val="0"/>
              </a:spcBef>
              <a:buSzPct val="98765"/>
              <a:defRPr sz="2666"/>
            </a:lvl3pPr>
            <a:lvl4pPr>
              <a:spcBef>
                <a:spcPts val="0"/>
              </a:spcBef>
              <a:buSzPct val="98765"/>
              <a:defRPr sz="2666"/>
            </a:lvl4pPr>
            <a:lvl5pPr>
              <a:spcBef>
                <a:spcPts val="0"/>
              </a:spcBef>
              <a:buSzPct val="98765"/>
              <a:defRPr sz="2666"/>
            </a:lvl5pPr>
            <a:lvl6pPr>
              <a:spcBef>
                <a:spcPts val="0"/>
              </a:spcBef>
              <a:buSzPct val="98765"/>
              <a:defRPr sz="2666"/>
            </a:lvl6pPr>
            <a:lvl7pPr>
              <a:spcBef>
                <a:spcPts val="0"/>
              </a:spcBef>
              <a:buSzPct val="98765"/>
              <a:defRPr sz="2666"/>
            </a:lvl7pPr>
            <a:lvl8pPr>
              <a:spcBef>
                <a:spcPts val="0"/>
              </a:spcBef>
              <a:buSzPct val="98765"/>
              <a:defRPr sz="2666"/>
            </a:lvl8pPr>
            <a:lvl9pPr>
              <a:spcBef>
                <a:spcPts val="0"/>
              </a:spcBef>
              <a:buSzPct val="98765"/>
              <a:defRPr sz="2666"/>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16" name="Shape 16"/>
        <p:cNvGrpSpPr/>
        <p:nvPr/>
      </p:nvGrpSpPr>
      <p:grpSpPr>
        <a:xfrm>
          <a:off y="0" x="0"/>
          <a:ext cy="0" cx="0"/>
          <a:chOff y="0" x="0"/>
          <a:chExt cy="0" cx="0"/>
        </a:xfrm>
      </p:grpSpPr>
      <p:sp>
        <p:nvSpPr>
          <p:cNvPr id="17" name="Shape 17"/>
          <p:cNvSpPr txBox="1"/>
          <p:nvPr>
            <p:ph idx="1" type="body"/>
          </p:nvPr>
        </p:nvSpPr>
        <p:spPr>
          <a:xfrm>
            <a:off y="6705600" x="304800"/>
            <a:ext cy="609599" cx="9550400"/>
          </a:xfrm>
          <a:prstGeom prst="rect">
            <a:avLst/>
          </a:prstGeom>
          <a:noFill/>
          <a:ln>
            <a:noFill/>
          </a:ln>
        </p:spPr>
        <p:txBody>
          <a:bodyPr bIns="91425" rIns="91425" lIns="91425" tIns="91425" anchor="t" anchorCtr="0"/>
          <a:lstStyle>
            <a:lvl1pPr algn="ctr">
              <a:spcBef>
                <a:spcPts val="0"/>
              </a:spcBef>
              <a:buSzPct val="100000"/>
              <a:defRPr sz="3200"/>
            </a:lvl1pPr>
            <a:lvl2pPr algn="ctr">
              <a:spcBef>
                <a:spcPts val="0"/>
              </a:spcBef>
              <a:buSzPct val="100000"/>
              <a:defRPr sz="3200"/>
            </a:lvl2pPr>
            <a:lvl3pPr algn="ctr">
              <a:spcBef>
                <a:spcPts val="0"/>
              </a:spcBef>
              <a:buSzPct val="100000"/>
              <a:defRPr sz="3200"/>
            </a:lvl3pPr>
            <a:lvl4pPr algn="ctr">
              <a:spcBef>
                <a:spcPts val="0"/>
              </a:spcBef>
              <a:buSzPct val="100000"/>
              <a:defRPr sz="3200"/>
            </a:lvl4pPr>
            <a:lvl5pPr algn="ctr">
              <a:spcBef>
                <a:spcPts val="0"/>
              </a:spcBef>
              <a:buSzPct val="100000"/>
              <a:defRPr sz="3200"/>
            </a:lvl5pPr>
            <a:lvl6pPr algn="ctr">
              <a:spcBef>
                <a:spcPts val="0"/>
              </a:spcBef>
              <a:buSzPct val="100000"/>
              <a:defRPr sz="3200"/>
            </a:lvl6pPr>
            <a:lvl7pPr algn="ctr">
              <a:spcBef>
                <a:spcPts val="0"/>
              </a:spcBef>
              <a:buSzPct val="100000"/>
              <a:defRPr sz="3200"/>
            </a:lvl7pPr>
            <a:lvl8pPr algn="ctr">
              <a:spcBef>
                <a:spcPts val="0"/>
              </a:spcBef>
              <a:buSzPct val="100000"/>
              <a:defRPr sz="3200"/>
            </a:lvl8pPr>
            <a:lvl9pPr algn="ctr">
              <a:spcBef>
                <a:spcPts val="0"/>
              </a:spcBef>
              <a:buSzPct val="100000"/>
              <a:defRPr sz="32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Target="../slideLayouts/slideLayout2.xml" Type="http://schemas.openxmlformats.org/officeDocument/2006/relationships/slideLayout" Id="rId2"/><Relationship Target="../slideLayouts/slideLayout1.xml" Type="http://schemas.openxmlformats.org/officeDocument/2006/relationships/slideLayout" Id="rId1"/><Relationship Target="../slideLayouts/slideLayout4.xml" Type="http://schemas.openxmlformats.org/officeDocument/2006/relationships/slideLayout" Id="rId4"/><Relationship Target="../slideLayouts/slideLayout3.xml" Type="http://schemas.openxmlformats.org/officeDocument/2006/relationships/slideLayout" Id="rId3"/><Relationship Target="../theme/theme1.xml" Type="http://schemas.openxmlformats.org/officeDocument/2006/relationships/theme" Id="rId6"/><Relationship Target="../slideLayouts/slideLayout5.xml" Type="http://schemas.openxmlformats.org/officeDocument/2006/relationships/slideLayout" Id="rId5"/></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FFFFFF"/>
        </a:solidFill>
      </p:bgPr>
    </p:bg>
    <p:spTree>
      <p:nvGrpSpPr>
        <p:cNvPr id="4" name="Shape 4"/>
        <p:cNvGrpSpPr/>
        <p:nvPr/>
      </p:nvGrpSpPr>
      <p:grpSpPr>
        <a:xfrm>
          <a:off y="0" x="0"/>
          <a:ext cy="0" cx="0"/>
          <a:chOff y="0" x="0"/>
          <a:chExt cy="0" cx="0"/>
        </a:xfrm>
      </p:grpSpPr>
    </p:spTree>
  </p:cSld>
  <p:clrMap accent2="accent2" accent3="accent3" accent4="accent4" accent5="accent5" accent6="accent6" hlink="hlink" tx2="lt2" tx1="dk1" bg2="dk2" bg1="lt1" folHlink="folHlink" accent1="accent1"/>
  <p:sldLayoutIdLst>
    <p:sldLayoutId id="2147483648" r:id="rId1"/>
    <p:sldLayoutId id="2147483649" r:id="rId2"/>
    <p:sldLayoutId id="2147483650" r:id="rId3"/>
    <p:sldLayoutId id="2147483651" r:id="rId4"/>
    <p:sldLayoutId id="2147483652" r:id="rId5"/>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Target="../notesSlides/notesSlide1.xml" Type="http://schemas.openxmlformats.org/officeDocument/2006/relationships/notesSlide" Id="rId2"/><Relationship Target="../slideLayouts/slideLayout1.xml" Type="http://schemas.openxmlformats.org/officeDocument/2006/relationships/slideLayout" Id="rId1"/><Relationship Target="../media/image10.png" Type="http://schemas.openxmlformats.org/officeDocument/2006/relationships/image" Id="rId3"/></Relationships>
</file>

<file path=ppt/slides/_rels/slide2.xml.rels><?xml version="1.0" encoding="UTF-8" standalone="yes"?><Relationships xmlns="http://schemas.openxmlformats.org/package/2006/relationships"><Relationship Target="../notesSlides/notesSlide2.xml" Type="http://schemas.openxmlformats.org/officeDocument/2006/relationships/notesSlide" Id="rId2"/><Relationship Target="../slideLayouts/slideLayout1.xml" Type="http://schemas.openxmlformats.org/officeDocument/2006/relationships/slideLayout" Id="rId1"/><Relationship Target="../media/image05.png" Type="http://schemas.openxmlformats.org/officeDocument/2006/relationships/image" Id="rId3"/></Relationships>
</file>

<file path=ppt/slides/_rels/slide3.xml.rels><?xml version="1.0" encoding="UTF-8" standalone="yes"?><Relationships xmlns="http://schemas.openxmlformats.org/package/2006/relationships"><Relationship Target="../notesSlides/notesSlide3.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01.png" Type="http://schemas.openxmlformats.org/officeDocument/2006/relationships/image" Id="rId3"/></Relationships>
</file>

<file path=ppt/slides/_rels/slide4.xml.rels><?xml version="1.0" encoding="UTF-8" standalone="yes"?><Relationships xmlns="http://schemas.openxmlformats.org/package/2006/relationships"><Relationship Target="../notesSlides/notesSlide4.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02.png" Type="http://schemas.openxmlformats.org/officeDocument/2006/relationships/image" Id="rId3"/><Relationship Target="../media/image08.png" Type="http://schemas.openxmlformats.org/officeDocument/2006/relationships/image" Id="rId5"/></Relationships>
</file>

<file path=ppt/slides/_rels/slide5.xml.rels><?xml version="1.0" encoding="UTF-8" standalone="yes"?><Relationships xmlns="http://schemas.openxmlformats.org/package/2006/relationships"><Relationship Target="../notesSlides/notesSlide5.xml" Type="http://schemas.openxmlformats.org/officeDocument/2006/relationships/notesSlide" Id="rId2"/><Relationship Target="../slideLayouts/slideLayout1.xml" Type="http://schemas.openxmlformats.org/officeDocument/2006/relationships/slideLayout" Id="rId1"/><Relationship Target="../media/image18.png" Type="http://schemas.openxmlformats.org/officeDocument/2006/relationships/image" Id="rId10"/><Relationship Target="../media/image03.png" Type="http://schemas.openxmlformats.org/officeDocument/2006/relationships/image" Id="rId4"/><Relationship Target="../media/image04.png" Type="http://schemas.openxmlformats.org/officeDocument/2006/relationships/image" Id="rId3"/><Relationship Target="../media/image14.png" Type="http://schemas.openxmlformats.org/officeDocument/2006/relationships/image" Id="rId9"/><Relationship Target="../media/image07.png" Type="http://schemas.openxmlformats.org/officeDocument/2006/relationships/image" Id="rId6"/><Relationship Target="../media/image00.png" Type="http://schemas.openxmlformats.org/officeDocument/2006/relationships/image" Id="rId5"/><Relationship Target="../media/image09.png" Type="http://schemas.openxmlformats.org/officeDocument/2006/relationships/image" Id="rId8"/><Relationship Target="../media/image06.png" Type="http://schemas.openxmlformats.org/officeDocument/2006/relationships/image" Id="rId7"/></Relationships>
</file>

<file path=ppt/slides/_rels/slide6.xml.rels><?xml version="1.0" encoding="UTF-8" standalone="yes"?><Relationships xmlns="http://schemas.openxmlformats.org/package/2006/relationships"><Relationship Target="../notesSlides/notesSlide6.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12.png" Type="http://schemas.openxmlformats.org/officeDocument/2006/relationships/image" Id="rId3"/></Relationships>
</file>

<file path=ppt/slides/_rels/slide7.xml.rels><?xml version="1.0" encoding="UTF-8" standalone="yes"?><Relationships xmlns="http://schemas.openxmlformats.org/package/2006/relationships"><Relationship Target="../notesSlides/notesSlide7.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11.png" Type="http://schemas.openxmlformats.org/officeDocument/2006/relationships/image" Id="rId3"/></Relationships>
</file>

<file path=ppt/slides/_rels/slide8.xml.rels><?xml version="1.0" encoding="UTF-8" standalone="yes"?><Relationships xmlns="http://schemas.openxmlformats.org/package/2006/relationships"><Relationship Target="../notesSlides/notesSlide8.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13.png" Type="http://schemas.openxmlformats.org/officeDocument/2006/relationships/image" Id="rId3"/></Relationships>
</file>

<file path=ppt/slides/_rels/slide9.xml.rels><?xml version="1.0" encoding="UTF-8" standalone="yes"?><Relationships xmlns="http://schemas.openxmlformats.org/package/2006/relationships"><Relationship Target="../notesSlides/notesSlide9.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16.png" Type="http://schemas.openxmlformats.org/officeDocument/2006/relationships/image" Id="rId3"/></Relationships>
</file>

<file path=ppt/slides/_rels/slide10.xml.rels><?xml version="1.0" encoding="UTF-8" standalone="yes"?><Relationships xmlns="http://schemas.openxmlformats.org/package/2006/relationships"><Relationship Target="../notesSlides/notesSlide10.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17.png" Type="http://schemas.openxmlformats.org/officeDocument/2006/relationships/image" Id="rId3"/></Relationships>
</file>

<file path=ppt/slides/_rels/slide11.xml.rels><?xml version="1.0" encoding="UTF-8" standalone="yes"?><Relationships xmlns="http://schemas.openxmlformats.org/package/2006/relationships"><Relationship Target="../notesSlides/notesSlide11.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19.png" Type="http://schemas.openxmlformats.org/officeDocument/2006/relationships/image" Id="rId3"/></Relationships>
</file>

<file path=ppt/slides/_rels/slide12.xml.rels><?xml version="1.0" encoding="UTF-8" standalone="yes"?><Relationships xmlns="http://schemas.openxmlformats.org/package/2006/relationships"><Relationship Target="../media/image31.png" Type="http://schemas.openxmlformats.org/officeDocument/2006/relationships/image" Id="rId15"/><Relationship Target="../media/image27.png" Type="http://schemas.openxmlformats.org/officeDocument/2006/relationships/image" Id="rId14"/><Relationship Target="../notesSlides/notesSlide12.xml" Type="http://schemas.openxmlformats.org/officeDocument/2006/relationships/notesSlide" Id="rId2"/><Relationship Target="../media/image24.png" Type="http://schemas.openxmlformats.org/officeDocument/2006/relationships/image" Id="rId12"/><Relationship Target="../media/image29.png" Type="http://schemas.openxmlformats.org/officeDocument/2006/relationships/image" Id="rId13"/><Relationship Target="../slideLayouts/slideLayout1.xml" Type="http://schemas.openxmlformats.org/officeDocument/2006/relationships/slideLayout" Id="rId1"/><Relationship Target="../media/image03.png" Type="http://schemas.openxmlformats.org/officeDocument/2006/relationships/image" Id="rId4"/><Relationship Target="../media/image23.png" Type="http://schemas.openxmlformats.org/officeDocument/2006/relationships/image" Id="rId10"/><Relationship Target="../media/image15.png" Type="http://schemas.openxmlformats.org/officeDocument/2006/relationships/image" Id="rId3"/><Relationship Target="../media/image22.png" Type="http://schemas.openxmlformats.org/officeDocument/2006/relationships/image" Id="rId11"/><Relationship Target="../media/image26.png" Type="http://schemas.openxmlformats.org/officeDocument/2006/relationships/image" Id="rId9"/><Relationship Target="../media/image25.png" Type="http://schemas.openxmlformats.org/officeDocument/2006/relationships/image" Id="rId6"/><Relationship Target="../media/image21.png" Type="http://schemas.openxmlformats.org/officeDocument/2006/relationships/image" Id="rId5"/><Relationship Target="../media/image28.png" Type="http://schemas.openxmlformats.org/officeDocument/2006/relationships/image" Id="rId8"/><Relationship Target="../media/image20.png" Type="http://schemas.openxmlformats.org/officeDocument/2006/relationships/image" Id="rId7"/></Relationships>
</file>

<file path=ppt/slides/_rels/slide13.xml.rels><?xml version="1.0" encoding="UTF-8" standalone="yes"?><Relationships xmlns="http://schemas.openxmlformats.org/package/2006/relationships"><Relationship Target="../notesSlides/notesSlide13.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32.png" Type="http://schemas.openxmlformats.org/officeDocument/2006/relationships/image" Id="rId3"/></Relationships>
</file>

<file path=ppt/slides/_rels/slide14.xml.rels><?xml version="1.0" encoding="UTF-8" standalone="yes"?><Relationships xmlns="http://schemas.openxmlformats.org/package/2006/relationships"><Relationship Target="../notesSlides/notesSlide14.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30.png" Type="http://schemas.openxmlformats.org/officeDocument/2006/relationships/image" Id="rId3"/></Relationships>
</file>

<file path=ppt/slides/_rels/slide15.xml.rels><?xml version="1.0" encoding="UTF-8" standalone="yes"?><Relationships xmlns="http://schemas.openxmlformats.org/package/2006/relationships"><Relationship Target="../notesSlides/notesSlide15.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media/image33.png" Type="http://schemas.openxmlformats.org/officeDocument/2006/relationships/image" Id="rId3"/></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8" name="Shape 18"/>
        <p:cNvGrpSpPr/>
        <p:nvPr/>
      </p:nvGrpSpPr>
      <p:grpSpPr>
        <a:xfrm>
          <a:off y="0" x="0"/>
          <a:ext cy="0" cx="0"/>
          <a:chOff y="0" x="0"/>
          <a:chExt cy="0" cx="0"/>
        </a:xfrm>
      </p:grpSpPr>
      <p:sp>
        <p:nvSpPr>
          <p:cNvPr id="19" name="Shape 19"/>
          <p:cNvSpPr txBox="1"/>
          <p:nvPr/>
        </p:nvSpPr>
        <p:spPr>
          <a:xfrm>
            <a:off y="3861150" x="1451675"/>
            <a:ext cy="2392174" cx="6242749"/>
          </a:xfrm>
          <a:prstGeom prst="rect">
            <a:avLst/>
          </a:prstGeom>
          <a:noFill/>
          <a:ln>
            <a:noFill/>
          </a:ln>
        </p:spPr>
        <p:txBody>
          <a:bodyPr bIns="38100" rIns="38100" lIns="38100" tIns="38100" anchor="t" anchorCtr="0">
            <a:noAutofit/>
          </a:bodyPr>
          <a:lstStyle/>
          <a:p>
            <a:pPr algn="l" marR="0" indent="0" marL="0">
              <a:lnSpc>
                <a:spcPct val="120000"/>
              </a:lnSpc>
              <a:spcBef>
                <a:spcPts val="0"/>
              </a:spcBef>
              <a:spcAft>
                <a:spcPts val="0"/>
              </a:spcAft>
              <a:buNone/>
            </a:pPr>
            <a:r>
              <a:rPr b="1" sz="2222" lang="en-US">
                <a:solidFill>
                  <a:srgbClr val="FFFFFF"/>
                </a:solidFill>
                <a:latin typeface="Arial"/>
                <a:ea typeface="Arial"/>
                <a:cs typeface="Arial"/>
                <a:sym typeface="Arial"/>
              </a:rPr>
              <a:t>University of Aegean </a:t>
            </a:r>
          </a:p>
          <a:p>
            <a:pPr algn="l" marR="0" indent="0" marL="0">
              <a:lnSpc>
                <a:spcPct val="120312"/>
              </a:lnSpc>
              <a:spcBef>
                <a:spcPts val="417"/>
              </a:spcBef>
              <a:spcAft>
                <a:spcPts val="0"/>
              </a:spcAft>
              <a:buNone/>
            </a:pPr>
            <a:r>
              <a:rPr b="1" sz="1777" lang="en-US">
                <a:solidFill>
                  <a:srgbClr val="FFFFFF"/>
                </a:solidFill>
                <a:latin typeface="Arial"/>
                <a:ea typeface="Arial"/>
                <a:cs typeface="Arial"/>
                <a:sym typeface="Arial"/>
              </a:rPr>
              <a:t>Dpt. of Financial Engineering and Management</a:t>
            </a:r>
          </a:p>
          <a:p>
            <a:pPr algn="l" marR="0" indent="0" marL="0">
              <a:lnSpc>
                <a:spcPct val="120000"/>
              </a:lnSpc>
              <a:spcBef>
                <a:spcPts val="417"/>
              </a:spcBef>
              <a:spcAft>
                <a:spcPts val="0"/>
              </a:spcAft>
              <a:buNone/>
            </a:pPr>
            <a:r>
              <a:t/>
            </a:r>
            <a:endParaRPr b="1" sz="2222">
              <a:solidFill>
                <a:srgbClr val="FFFFFF"/>
              </a:solidFill>
              <a:latin typeface="Arial"/>
              <a:ea typeface="Arial"/>
              <a:cs typeface="Arial"/>
              <a:sym typeface="Arial"/>
            </a:endParaRPr>
          </a:p>
          <a:p>
            <a:pPr algn="l" marR="0" indent="0" marL="0">
              <a:lnSpc>
                <a:spcPct val="120000"/>
              </a:lnSpc>
              <a:spcBef>
                <a:spcPts val="417"/>
              </a:spcBef>
              <a:spcAft>
                <a:spcPts val="0"/>
              </a:spcAft>
              <a:buNone/>
            </a:pPr>
            <a:r>
              <a:rPr sz="2222" lang="en-US">
                <a:solidFill>
                  <a:srgbClr val="FFFFFF"/>
                </a:solidFill>
                <a:latin typeface="Arial"/>
                <a:ea typeface="Arial"/>
                <a:cs typeface="Arial"/>
                <a:sym typeface="Arial"/>
              </a:rPr>
              <a:t>Ioanna Anastasaki</a:t>
            </a:r>
          </a:p>
          <a:p>
            <a:pPr algn="l" marR="0" indent="0" marL="0">
              <a:lnSpc>
                <a:spcPct val="120000"/>
              </a:lnSpc>
              <a:spcBef>
                <a:spcPts val="417"/>
              </a:spcBef>
              <a:spcAft>
                <a:spcPts val="0"/>
              </a:spcAft>
              <a:buNone/>
            </a:pPr>
            <a:r>
              <a:rPr sz="2222" lang="en-US">
                <a:solidFill>
                  <a:srgbClr val="FFFFFF"/>
                </a:solidFill>
                <a:latin typeface="Arial"/>
                <a:ea typeface="Arial"/>
                <a:cs typeface="Arial"/>
                <a:sym typeface="Arial"/>
              </a:rPr>
              <a:t>Dragonas Konstantinos</a:t>
            </a:r>
          </a:p>
          <a:p>
            <a:pPr algn="l" marR="0" indent="0" marL="0">
              <a:lnSpc>
                <a:spcPct val="120000"/>
              </a:lnSpc>
              <a:spcBef>
                <a:spcPts val="417"/>
              </a:spcBef>
              <a:spcAft>
                <a:spcPts val="0"/>
              </a:spcAft>
              <a:buNone/>
            </a:pPr>
            <a:r>
              <a:t/>
            </a:r>
            <a:endParaRPr sz="2222">
              <a:solidFill>
                <a:srgbClr val="FFFFFF"/>
              </a:solidFill>
              <a:latin typeface="Arial"/>
              <a:ea typeface="Arial"/>
              <a:cs typeface="Arial"/>
              <a:sym typeface="Arial"/>
            </a:endParaRPr>
          </a:p>
        </p:txBody>
      </p:sp>
      <p:sp>
        <p:nvSpPr>
          <p:cNvPr id="20" name="Shape 20"/>
          <p:cNvSpPr txBox="1"/>
          <p:nvPr/>
        </p:nvSpPr>
        <p:spPr>
          <a:xfrm>
            <a:off y="3141475" x="1419925"/>
            <a:ext cy="580650" cx="7156449"/>
          </a:xfrm>
          <a:prstGeom prst="rect">
            <a:avLst/>
          </a:prstGeom>
          <a:noFill/>
          <a:ln>
            <a:noFill/>
          </a:ln>
        </p:spPr>
        <p:txBody>
          <a:bodyPr bIns="38100" rIns="38100" lIns="38100" tIns="38100" anchor="t" anchorCtr="0">
            <a:noAutofit/>
          </a:bodyPr>
          <a:lstStyle/>
          <a:p>
            <a:pPr algn="l" marR="0" indent="0" marL="0">
              <a:lnSpc>
                <a:spcPct val="120000"/>
              </a:lnSpc>
              <a:spcBef>
                <a:spcPts val="0"/>
              </a:spcBef>
              <a:spcAft>
                <a:spcPts val="0"/>
              </a:spcAft>
              <a:buNone/>
            </a:pPr>
            <a:r>
              <a:rPr b="1" sz="4444" lang="en-US">
                <a:solidFill>
                  <a:srgbClr val="FF6633"/>
                </a:solidFill>
                <a:latin typeface="Arial"/>
                <a:ea typeface="Arial"/>
                <a:cs typeface="Arial"/>
                <a:sym typeface="Arial"/>
              </a:rPr>
              <a:t>CRM</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24" name="Shape 24"/>
        <p:cNvGrpSpPr/>
        <p:nvPr/>
      </p:nvGrpSpPr>
      <p:grpSpPr>
        <a:xfrm>
          <a:off y="0" x="0"/>
          <a:ext cy="0" cx="0"/>
          <a:chOff y="0" x="0"/>
          <a:chExt cy="0" cx="0"/>
        </a:xfrm>
      </p:grpSpPr>
      <p:sp>
        <p:nvSpPr>
          <p:cNvPr id="25" name="Shape 25"/>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Definition of CRM</a:t>
            </a:r>
          </a:p>
        </p:txBody>
      </p:sp>
      <p:sp>
        <p:nvSpPr>
          <p:cNvPr id="26" name="Shape 26"/>
          <p:cNvSpPr txBox="1"/>
          <p:nvPr/>
        </p:nvSpPr>
        <p:spPr>
          <a:xfrm>
            <a:off y="1735650" x="301625"/>
            <a:ext cy="5089150" cx="9324249"/>
          </a:xfrm>
          <a:prstGeom prst="rect">
            <a:avLst/>
          </a:prstGeom>
          <a:noFill/>
          <a:ln>
            <a:noFill/>
          </a:ln>
        </p:spPr>
        <p:txBody>
          <a:bodyPr bIns="38100" rIns="38100" lIns="38100" tIns="38100" anchor="t" anchorCtr="0">
            <a:noAutofit/>
          </a:bodyPr>
          <a:lstStyle/>
          <a:p>
            <a:pPr algn="l" marR="0" indent="0" marL="0">
              <a:lnSpc>
                <a:spcPct val="108035"/>
              </a:lnSpc>
              <a:spcBef>
                <a:spcPts val="0"/>
              </a:spcBef>
              <a:spcAft>
                <a:spcPts val="0"/>
              </a:spcAft>
              <a:buNone/>
            </a:pPr>
            <a:r>
              <a:t/>
            </a:r>
            <a:endParaRPr b="1" sz="3111">
              <a:solidFill>
                <a:srgbClr val="000000"/>
              </a:solidFill>
              <a:latin typeface="Arial"/>
              <a:ea typeface="Arial"/>
              <a:cs typeface="Arial"/>
              <a:sym typeface="Arial"/>
            </a:endParaRPr>
          </a:p>
          <a:p>
            <a:pPr algn="l" marR="0" indent="0" marL="0">
              <a:lnSpc>
                <a:spcPct val="107954"/>
              </a:lnSpc>
              <a:spcBef>
                <a:spcPts val="583"/>
              </a:spcBef>
              <a:spcAft>
                <a:spcPts val="0"/>
              </a:spcAft>
              <a:buNone/>
            </a:pPr>
            <a:r>
              <a:rPr sz="2444" lang="en-US">
                <a:solidFill>
                  <a:srgbClr val="000000"/>
                </a:solidFill>
                <a:latin typeface="Arial"/>
                <a:ea typeface="Arial"/>
                <a:cs typeface="Arial"/>
                <a:sym typeface="Arial"/>
              </a:rPr>
              <a:t>Customer Relationship Management (CRM) is: </a:t>
            </a:r>
          </a:p>
          <a:p>
            <a:pPr algn="l" marR="0" indent="0" marL="0">
              <a:lnSpc>
                <a:spcPct val="107954"/>
              </a:lnSpc>
              <a:spcBef>
                <a:spcPts val="583"/>
              </a:spcBef>
              <a:spcAft>
                <a:spcPts val="0"/>
              </a:spcAft>
              <a:buNone/>
            </a:pPr>
            <a:r>
              <a:rPr sz="2444" lang="en-US">
                <a:solidFill>
                  <a:srgbClr val="FFFF00"/>
                </a:solidFill>
                <a:latin typeface="Arial"/>
                <a:ea typeface="Arial"/>
                <a:cs typeface="Arial"/>
                <a:sym typeface="Arial"/>
              </a:rPr>
              <a:t>the integration of sales, marketing, service and support strategy, process, people and technology to maximize customer acquisition, value, relationships, retention and loyalty.</a:t>
            </a:r>
          </a:p>
          <a:p>
            <a:pPr algn="l" marR="0" indent="0" marL="0">
              <a:lnSpc>
                <a:spcPct val="119886"/>
              </a:lnSpc>
              <a:spcBef>
                <a:spcPts val="542"/>
              </a:spcBef>
              <a:spcAft>
                <a:spcPts val="0"/>
              </a:spcAft>
              <a:buNone/>
            </a:pPr>
            <a:r>
              <a:rPr sz="2444" lang="en-US">
                <a:solidFill>
                  <a:srgbClr val="000000"/>
                </a:solidFill>
                <a:latin typeface="Arial"/>
                <a:ea typeface="Arial"/>
                <a:cs typeface="Arial"/>
                <a:sym typeface="Arial"/>
              </a:rPr>
              <a:t>The resulting information mosaic is then used to create and automate a variety of processes that identify, and describe, valuable customers. Most important, these processes help you personalize new and ongoing interactions to cost-effectively acquire, stay close to, and retain these "good" customers. </a:t>
            </a:r>
          </a:p>
          <a:p>
            <a:pPr algn="l" lvl="0" marR="0" indent="-206022" marL="381000">
              <a:lnSpc>
                <a:spcPct val="119886"/>
              </a:lnSpc>
              <a:spcBef>
                <a:spcPts val="542"/>
              </a:spcBef>
              <a:spcAft>
                <a:spcPts val="0"/>
              </a:spcAft>
              <a:buClr>
                <a:srgbClr val="CCFFFF"/>
              </a:buClr>
              <a:buSzPct val="101851"/>
              <a:buFont typeface="Arial"/>
              <a:buChar char="●"/>
            </a:pPr>
            <a:r>
              <a:rPr sz="2444" lang="en-US">
                <a:solidFill>
                  <a:srgbClr val="CCFFFF"/>
                </a:solidFill>
                <a:latin typeface="Arial"/>
                <a:ea typeface="Arial"/>
                <a:cs typeface="Arial"/>
                <a:sym typeface="Arial"/>
              </a:rPr>
              <a:t>CRM is a part of the marketing and sales segment of the value chain</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30" name="Shape 30"/>
        <p:cNvGrpSpPr/>
        <p:nvPr/>
      </p:nvGrpSpPr>
      <p:grpSpPr>
        <a:xfrm>
          <a:off y="0" x="0"/>
          <a:ext cy="0" cx="0"/>
          <a:chOff y="0" x="0"/>
          <a:chExt cy="0" cx="0"/>
        </a:xfrm>
      </p:grpSpPr>
      <p:sp>
        <p:nvSpPr>
          <p:cNvPr id="31" name="Shape 31"/>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32" name="Shape 32"/>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33" name="Shape 33"/>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089"/>
              </a:lnSpc>
              <a:spcBef>
                <a:spcPts val="0"/>
              </a:spcBef>
              <a:spcAft>
                <a:spcPts val="0"/>
              </a:spcAft>
              <a:buNone/>
            </a:pPr>
            <a:r>
              <a:rPr sz="3111" lang="en-US">
                <a:solidFill>
                  <a:srgbClr val="04617B"/>
                </a:solidFill>
                <a:latin typeface="Arial"/>
                <a:ea typeface="Arial"/>
                <a:cs typeface="Arial"/>
                <a:sym typeface="Arial"/>
              </a:rPr>
              <a:t>CRM is about to creating value for the customers</a:t>
            </a:r>
          </a:p>
        </p:txBody>
      </p:sp>
      <p:sp>
        <p:nvSpPr>
          <p:cNvPr id="34" name="Shape 34"/>
          <p:cNvSpPr txBox="1"/>
          <p:nvPr/>
        </p:nvSpPr>
        <p:spPr>
          <a:xfrm>
            <a:off y="1735650" x="610300"/>
            <a:ext cy="4852799" cx="9015574"/>
          </a:xfrm>
          <a:prstGeom prst="rect">
            <a:avLst/>
          </a:prstGeom>
          <a:noFill/>
          <a:ln>
            <a:noFill/>
          </a:ln>
        </p:spPr>
        <p:txBody>
          <a:bodyPr bIns="38100" rIns="38100" lIns="38100" tIns="38100" anchor="t" anchorCtr="0">
            <a:noAutofit/>
          </a:bodyPr>
          <a:lstStyle/>
          <a:p>
            <a:pPr algn="l" rtl="0" lvl="0" marR="0" indent="-191911" marL="381000">
              <a:lnSpc>
                <a:spcPct val="120000"/>
              </a:lnSpc>
              <a:spcBef>
                <a:spcPts val="542"/>
              </a:spcBef>
              <a:spcAft>
                <a:spcPts val="0"/>
              </a:spcAft>
              <a:buClr>
                <a:srgbClr val="000000"/>
              </a:buClr>
              <a:buSzPct val="101010"/>
              <a:buFont typeface="Arial"/>
              <a:buChar char="●"/>
            </a:pPr>
            <a:r>
              <a:rPr sz="2222" lang="en-US">
                <a:solidFill>
                  <a:srgbClr val="000000"/>
                </a:solidFill>
                <a:latin typeface="Arial"/>
                <a:ea typeface="Arial"/>
                <a:cs typeface="Arial"/>
                <a:sym typeface="Arial"/>
              </a:rPr>
              <a:t>CRM itself is not a technology, even though technology is required to enable CRM</a:t>
            </a:r>
          </a:p>
          <a:p>
            <a:pPr algn="l" rtl="0" lvl="0" marR="0" indent="-191911" marL="381000">
              <a:lnSpc>
                <a:spcPct val="120000"/>
              </a:lnSpc>
              <a:spcBef>
                <a:spcPts val="542"/>
              </a:spcBef>
              <a:spcAft>
                <a:spcPts val="0"/>
              </a:spcAft>
              <a:buClr>
                <a:srgbClr val="000000"/>
              </a:buClr>
              <a:buSzPct val="101010"/>
              <a:buFont typeface="Arial"/>
              <a:buChar char="●"/>
            </a:pPr>
            <a:r>
              <a:rPr sz="2222" lang="en-US">
                <a:solidFill>
                  <a:srgbClr val="000000"/>
                </a:solidFill>
                <a:latin typeface="Arial"/>
                <a:ea typeface="Arial"/>
                <a:cs typeface="Arial"/>
                <a:sym typeface="Arial"/>
              </a:rPr>
              <a:t>Technology makes it possible to integrate the large volumes of customer information(data) that are required for CRM and to efficiently transform this information into useful knowledge (value)</a:t>
            </a:r>
          </a:p>
          <a:p>
            <a:pPr algn="l" rtl="0" lvl="0" marR="0" indent="-191911" marL="381000">
              <a:lnSpc>
                <a:spcPct val="120000"/>
              </a:lnSpc>
              <a:spcBef>
                <a:spcPts val="542"/>
              </a:spcBef>
              <a:spcAft>
                <a:spcPts val="0"/>
              </a:spcAft>
              <a:buClr>
                <a:srgbClr val="000000"/>
              </a:buClr>
              <a:buSzPct val="101010"/>
              <a:buFont typeface="Arial"/>
              <a:buChar char="●"/>
            </a:pPr>
            <a:r>
              <a:rPr sz="2222" lang="en-US">
                <a:solidFill>
                  <a:srgbClr val="000000"/>
                </a:solidFill>
                <a:latin typeface="Arial"/>
                <a:ea typeface="Arial"/>
                <a:cs typeface="Arial"/>
                <a:sym typeface="Arial"/>
              </a:rPr>
              <a:t>Technology also enables a company to ineract with its customers in ways that provide value to the customer, as well as make it easier for the customer to do business with them.</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38" name="Shape 38"/>
        <p:cNvGrpSpPr/>
        <p:nvPr/>
      </p:nvGrpSpPr>
      <p:grpSpPr>
        <a:xfrm>
          <a:off y="0" x="0"/>
          <a:ext cy="0" cx="0"/>
          <a:chOff y="0" x="0"/>
          <a:chExt cy="0" cx="0"/>
        </a:xfrm>
      </p:grpSpPr>
      <p:sp>
        <p:nvSpPr>
          <p:cNvPr id="39" name="Shape 39"/>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40" name="Shape 40"/>
          <p:cNvPicPr preferRelativeResize="0"/>
          <p:nvPr/>
        </p:nvPicPr>
        <p:blipFill>
          <a:blip r:embed="rId4">
            <a:alphaModFix/>
          </a:blip>
          <a:stretch>
            <a:fillRect/>
          </a:stretch>
        </p:blipFill>
        <p:spPr>
          <a:xfrm>
            <a:off y="222250" x="0"/>
            <a:ext cy="730225" cx="10160000"/>
          </a:xfrm>
          <a:prstGeom prst="rect">
            <a:avLst/>
          </a:prstGeom>
          <a:noFill/>
          <a:ln>
            <a:noFill/>
          </a:ln>
        </p:spPr>
      </p:pic>
      <p:pic>
        <p:nvPicPr>
          <p:cNvPr id="41" name="Shape 41"/>
          <p:cNvPicPr preferRelativeResize="0"/>
          <p:nvPr/>
        </p:nvPicPr>
        <p:blipFill>
          <a:blip r:embed="rId5">
            <a:alphaModFix/>
          </a:blip>
          <a:stretch>
            <a:fillRect/>
          </a:stretch>
        </p:blipFill>
        <p:spPr>
          <a:xfrm>
            <a:off y="867825" x="2391825"/>
            <a:ext cy="6138325" cx="5630324"/>
          </a:xfrm>
          <a:prstGeom prst="rect">
            <a:avLst/>
          </a:prstGeom>
          <a:noFill/>
          <a:ln>
            <a:noFill/>
          </a:ln>
        </p:spPr>
      </p:pic>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45" name="Shape 45"/>
        <p:cNvGrpSpPr/>
        <p:nvPr/>
      </p:nvGrpSpPr>
      <p:grpSpPr>
        <a:xfrm>
          <a:off y="0" x="0"/>
          <a:ext cy="0" cx="0"/>
          <a:chOff y="0" x="0"/>
          <a:chExt cy="0" cx="0"/>
        </a:xfrm>
      </p:grpSpPr>
      <p:sp>
        <p:nvSpPr>
          <p:cNvPr id="46" name="Shape 46"/>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47" name="Shape 47"/>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48" name="Shape 48"/>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Model of Customer Relationship Management</a:t>
            </a:r>
          </a:p>
        </p:txBody>
      </p:sp>
      <p:sp>
        <p:nvSpPr>
          <p:cNvPr id="49" name="Shape 49"/>
          <p:cNvSpPr txBox="1"/>
          <p:nvPr/>
        </p:nvSpPr>
        <p:spPr>
          <a:xfrm>
            <a:off y="2622900" x="356300"/>
            <a:ext cy="1601950" cx="4418874"/>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Relationship marketing inputs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Understanding customer expectations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Building service partnerships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Empowering employees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Total quality management</a:t>
            </a:r>
          </a:p>
        </p:txBody>
      </p:sp>
      <p:sp>
        <p:nvSpPr>
          <p:cNvPr id="50" name="Shape 50"/>
          <p:cNvSpPr txBox="1"/>
          <p:nvPr/>
        </p:nvSpPr>
        <p:spPr>
          <a:xfrm>
            <a:off y="4250950" x="6046600"/>
            <a:ext cy="1601950" cx="4154300"/>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Relationship marketing outcomes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Customer Satisfaction</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Customer loyalty</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Quality products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Increased profitability</a:t>
            </a:r>
          </a:p>
        </p:txBody>
      </p:sp>
      <p:sp>
        <p:nvSpPr>
          <p:cNvPr id="51" name="Shape 51"/>
          <p:cNvSpPr txBox="1"/>
          <p:nvPr/>
        </p:nvSpPr>
        <p:spPr>
          <a:xfrm>
            <a:off y="5893150" x="1878525"/>
            <a:ext cy="993400" cx="2363950"/>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Assessment state</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Customer feedback</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Integration</a:t>
            </a:r>
          </a:p>
        </p:txBody>
      </p:sp>
      <p:pic>
        <p:nvPicPr>
          <p:cNvPr id="52" name="Shape 52"/>
          <p:cNvPicPr preferRelativeResize="0"/>
          <p:nvPr/>
        </p:nvPicPr>
        <p:blipFill>
          <a:blip r:embed="rId5">
            <a:alphaModFix/>
          </a:blip>
          <a:stretch>
            <a:fillRect/>
          </a:stretch>
        </p:blipFill>
        <p:spPr>
          <a:xfrm>
            <a:off y="5751775" x="1727200"/>
            <a:ext cy="1346900" cx="2429675"/>
          </a:xfrm>
          <a:prstGeom prst="rect">
            <a:avLst/>
          </a:prstGeom>
          <a:noFill/>
          <a:ln>
            <a:noFill/>
          </a:ln>
        </p:spPr>
      </p:pic>
      <p:pic>
        <p:nvPicPr>
          <p:cNvPr id="53" name="Shape 53"/>
          <p:cNvPicPr preferRelativeResize="0"/>
          <p:nvPr/>
        </p:nvPicPr>
        <p:blipFill>
          <a:blip r:embed="rId6">
            <a:alphaModFix/>
          </a:blip>
          <a:stretch>
            <a:fillRect/>
          </a:stretch>
        </p:blipFill>
        <p:spPr>
          <a:xfrm>
            <a:off y="4053400" x="5916075"/>
            <a:ext cy="1799149" cx="4243899"/>
          </a:xfrm>
          <a:prstGeom prst="rect">
            <a:avLst/>
          </a:prstGeom>
          <a:noFill/>
          <a:ln>
            <a:noFill/>
          </a:ln>
        </p:spPr>
      </p:pic>
      <p:pic>
        <p:nvPicPr>
          <p:cNvPr id="54" name="Shape 54"/>
          <p:cNvPicPr preferRelativeResize="0"/>
          <p:nvPr/>
        </p:nvPicPr>
        <p:blipFill>
          <a:blip r:embed="rId7">
            <a:alphaModFix/>
          </a:blip>
          <a:stretch>
            <a:fillRect/>
          </a:stretch>
        </p:blipFill>
        <p:spPr>
          <a:xfrm>
            <a:off y="2530525" x="190525"/>
            <a:ext cy="1927100" cx="4636500"/>
          </a:xfrm>
          <a:prstGeom prst="rect">
            <a:avLst/>
          </a:prstGeom>
          <a:noFill/>
          <a:ln>
            <a:noFill/>
          </a:ln>
        </p:spPr>
      </p:pic>
      <p:pic>
        <p:nvPicPr>
          <p:cNvPr id="55" name="Shape 55"/>
          <p:cNvPicPr preferRelativeResize="0"/>
          <p:nvPr/>
        </p:nvPicPr>
        <p:blipFill>
          <a:blip r:embed="rId8">
            <a:alphaModFix/>
          </a:blip>
          <a:stretch>
            <a:fillRect/>
          </a:stretch>
        </p:blipFill>
        <p:spPr>
          <a:xfrm>
            <a:off y="5892800" x="4152225"/>
            <a:ext cy="798850" cx="3277874"/>
          </a:xfrm>
          <a:prstGeom prst="rect">
            <a:avLst/>
          </a:prstGeom>
          <a:noFill/>
          <a:ln>
            <a:noFill/>
          </a:ln>
        </p:spPr>
      </p:pic>
      <p:pic>
        <p:nvPicPr>
          <p:cNvPr id="56" name="Shape 56"/>
          <p:cNvPicPr preferRelativeResize="0"/>
          <p:nvPr/>
        </p:nvPicPr>
        <p:blipFill>
          <a:blip r:embed="rId9">
            <a:alphaModFix/>
          </a:blip>
          <a:stretch>
            <a:fillRect/>
          </a:stretch>
        </p:blipFill>
        <p:spPr>
          <a:xfrm>
            <a:off y="4470400" x="2133600"/>
            <a:ext cy="1302649" cx="780600"/>
          </a:xfrm>
          <a:prstGeom prst="rect">
            <a:avLst/>
          </a:prstGeom>
          <a:noFill/>
          <a:ln>
            <a:noFill/>
          </a:ln>
        </p:spPr>
      </p:pic>
      <p:pic>
        <p:nvPicPr>
          <p:cNvPr id="57" name="Shape 57"/>
          <p:cNvPicPr preferRelativeResize="0"/>
          <p:nvPr/>
        </p:nvPicPr>
        <p:blipFill>
          <a:blip r:embed="rId10">
            <a:alphaModFix/>
          </a:blip>
          <a:stretch>
            <a:fillRect/>
          </a:stretch>
        </p:blipFill>
        <p:spPr>
          <a:xfrm>
            <a:off y="3206725" x="4783650"/>
            <a:ext cy="836074" cx="2476500"/>
          </a:xfrm>
          <a:prstGeom prst="rect">
            <a:avLst/>
          </a:prstGeom>
          <a:noFill/>
          <a:ln>
            <a:noFill/>
          </a:ln>
        </p:spPr>
      </p:pic>
      <p:sp>
        <p:nvSpPr>
          <p:cNvPr id="58" name="Shape 58"/>
          <p:cNvSpPr txBox="1"/>
          <p:nvPr/>
        </p:nvSpPr>
        <p:spPr>
          <a:xfrm>
            <a:off y="6921500" x="7408325"/>
            <a:ext cy="314324" cx="2328674"/>
          </a:xfrm>
          <a:prstGeom prst="rect">
            <a:avLst/>
          </a:prstGeom>
          <a:noFill/>
          <a:ln>
            <a:noFill/>
          </a:ln>
        </p:spPr>
        <p:txBody>
          <a:bodyPr bIns="38100" rIns="38100" lIns="38100" tIns="38100" anchor="t" anchorCtr="0">
            <a:noAutofit/>
          </a:bodyPr>
          <a:lstStyle/>
          <a:p>
            <a:pPr algn="l" marR="0" indent="0" marL="0">
              <a:lnSpc>
                <a:spcPct val="119642"/>
              </a:lnSpc>
              <a:spcBef>
                <a:spcPts val="0"/>
              </a:spcBef>
              <a:spcAft>
                <a:spcPts val="0"/>
              </a:spcAft>
              <a:buNone/>
            </a:pPr>
            <a:r>
              <a:rPr sz="1555" lang="en-US" i="1">
                <a:solidFill>
                  <a:srgbClr val="000000"/>
                </a:solidFill>
                <a:latin typeface="Arial"/>
                <a:ea typeface="Arial"/>
                <a:cs typeface="Arial"/>
                <a:sym typeface="Arial"/>
              </a:rPr>
              <a:t>(Evans and Luskin, 1994)</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62" name="Shape 62"/>
        <p:cNvGrpSpPr/>
        <p:nvPr/>
      </p:nvGrpSpPr>
      <p:grpSpPr>
        <a:xfrm>
          <a:off y="0" x="0"/>
          <a:ext cy="0" cx="0"/>
          <a:chOff y="0" x="0"/>
          <a:chExt cy="0" cx="0"/>
        </a:xfrm>
      </p:grpSpPr>
      <p:sp>
        <p:nvSpPr>
          <p:cNvPr id="63" name="Shape 63"/>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64" name="Shape 64"/>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65" name="Shape 65"/>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CRM Strategies</a:t>
            </a:r>
          </a:p>
        </p:txBody>
      </p:sp>
      <p:sp>
        <p:nvSpPr>
          <p:cNvPr id="66" name="Shape 66"/>
          <p:cNvSpPr txBox="1"/>
          <p:nvPr/>
        </p:nvSpPr>
        <p:spPr>
          <a:xfrm>
            <a:off y="1650975" x="358050"/>
            <a:ext cy="5373149" cx="9415974"/>
          </a:xfrm>
          <a:prstGeom prst="rect">
            <a:avLst/>
          </a:prstGeom>
          <a:noFill/>
          <a:ln>
            <a:noFill/>
          </a:ln>
        </p:spPr>
        <p:txBody>
          <a:bodyPr bIns="38100" rIns="38100" lIns="38100" tIns="38100" anchor="t" anchorCtr="0">
            <a:noAutofit/>
          </a:bodyPr>
          <a:lstStyle/>
          <a:p>
            <a:pPr algn="l" marR="0" indent="0" marL="0">
              <a:lnSpc>
                <a:spcPct val="108333"/>
              </a:lnSpc>
              <a:spcBef>
                <a:spcPts val="0"/>
              </a:spcBef>
              <a:spcAft>
                <a:spcPts val="0"/>
              </a:spcAft>
              <a:buNone/>
            </a:pPr>
            <a:r>
              <a:rPr b="1" sz="2000" lang="en-US">
                <a:solidFill>
                  <a:srgbClr val="FFFF00"/>
                </a:solidFill>
                <a:latin typeface="Arial"/>
                <a:ea typeface="Arial"/>
                <a:cs typeface="Arial"/>
                <a:sym typeface="Arial"/>
              </a:rPr>
              <a:t>Customer Acquisition</a:t>
            </a:r>
          </a:p>
          <a:p>
            <a:pPr algn="l" marR="0" indent="0" marL="0">
              <a:lnSpc>
                <a:spcPct val="108333"/>
              </a:lnSpc>
              <a:spcBef>
                <a:spcPts val="375"/>
              </a:spcBef>
              <a:spcAft>
                <a:spcPts val="0"/>
              </a:spcAft>
              <a:buNone/>
            </a:pPr>
            <a:r>
              <a:rPr b="1" sz="2000" lang="en-US">
                <a:solidFill>
                  <a:srgbClr val="000000"/>
                </a:solidFill>
                <a:latin typeface="Arial"/>
                <a:ea typeface="Arial"/>
                <a:cs typeface="Arial"/>
                <a:sym typeface="Arial"/>
              </a:rPr>
              <a:t>Gain the greatest number of new “Best” customers as early in their “lifespan” as possible.</a:t>
            </a:r>
          </a:p>
          <a:p>
            <a:pPr algn="l" marR="0" indent="0" marL="0">
              <a:lnSpc>
                <a:spcPct val="108333"/>
              </a:lnSpc>
              <a:spcBef>
                <a:spcPts val="417"/>
              </a:spcBef>
              <a:spcAft>
                <a:spcPts val="0"/>
              </a:spcAft>
              <a:buNone/>
            </a:pPr>
            <a:r>
              <a:rPr b="1" sz="2000" lang="en-US">
                <a:solidFill>
                  <a:srgbClr val="FFFF00"/>
                </a:solidFill>
                <a:latin typeface="Arial"/>
                <a:ea typeface="Arial"/>
                <a:cs typeface="Arial"/>
                <a:sym typeface="Arial"/>
              </a:rPr>
              <a:t>Customer Retention</a:t>
            </a:r>
          </a:p>
          <a:p>
            <a:pPr algn="l" marR="0" indent="0" marL="0">
              <a:lnSpc>
                <a:spcPct val="108333"/>
              </a:lnSpc>
              <a:spcBef>
                <a:spcPts val="375"/>
              </a:spcBef>
              <a:spcAft>
                <a:spcPts val="0"/>
              </a:spcAft>
              <a:buNone/>
            </a:pPr>
            <a:r>
              <a:rPr b="1" sz="2000" lang="en-US">
                <a:solidFill>
                  <a:srgbClr val="000000"/>
                </a:solidFill>
                <a:latin typeface="Arial"/>
                <a:ea typeface="Arial"/>
                <a:cs typeface="Arial"/>
                <a:sym typeface="Arial"/>
              </a:rPr>
              <a:t>Retain and expand your business and relationships with your customers through up-selling, cross-selling and servicing.</a:t>
            </a:r>
          </a:p>
          <a:p>
            <a:pPr algn="l" marR="0" indent="0" marL="0">
              <a:lnSpc>
                <a:spcPct val="108333"/>
              </a:lnSpc>
              <a:spcBef>
                <a:spcPts val="417"/>
              </a:spcBef>
              <a:spcAft>
                <a:spcPts val="0"/>
              </a:spcAft>
              <a:buNone/>
            </a:pPr>
            <a:r>
              <a:rPr b="1" sz="2000" lang="en-US">
                <a:solidFill>
                  <a:srgbClr val="FFFF00"/>
                </a:solidFill>
                <a:latin typeface="Arial"/>
                <a:ea typeface="Arial"/>
                <a:cs typeface="Arial"/>
                <a:sym typeface="Arial"/>
              </a:rPr>
              <a:t>Customer Loyalty</a:t>
            </a:r>
          </a:p>
          <a:p>
            <a:pPr algn="l" marR="0" indent="0" marL="0">
              <a:lnSpc>
                <a:spcPct val="108333"/>
              </a:lnSpc>
              <a:spcBef>
                <a:spcPts val="375"/>
              </a:spcBef>
              <a:spcAft>
                <a:spcPts val="0"/>
              </a:spcAft>
              <a:buNone/>
            </a:pPr>
            <a:r>
              <a:rPr b="1" sz="2000" lang="en-US">
                <a:solidFill>
                  <a:srgbClr val="000000"/>
                </a:solidFill>
                <a:latin typeface="Arial"/>
                <a:ea typeface="Arial"/>
                <a:cs typeface="Arial"/>
                <a:sym typeface="Arial"/>
              </a:rPr>
              <a:t>Offer programs to ensure that your customers happily buy what you offer only from you.</a:t>
            </a:r>
          </a:p>
          <a:p>
            <a:pPr algn="l" marR="0" indent="0" marL="0">
              <a:lnSpc>
                <a:spcPct val="108333"/>
              </a:lnSpc>
              <a:spcBef>
                <a:spcPts val="417"/>
              </a:spcBef>
              <a:spcAft>
                <a:spcPts val="0"/>
              </a:spcAft>
              <a:buNone/>
            </a:pPr>
            <a:r>
              <a:rPr b="1" sz="2000" lang="en-US">
                <a:solidFill>
                  <a:srgbClr val="FFFF00"/>
                </a:solidFill>
                <a:latin typeface="Arial"/>
                <a:ea typeface="Arial"/>
                <a:cs typeface="Arial"/>
                <a:sym typeface="Arial"/>
              </a:rPr>
              <a:t>Customer Evangelism</a:t>
            </a:r>
          </a:p>
          <a:p>
            <a:pPr algn="l" marR="0" indent="0" marL="0">
              <a:lnSpc>
                <a:spcPct val="108333"/>
              </a:lnSpc>
              <a:spcBef>
                <a:spcPts val="375"/>
              </a:spcBef>
              <a:spcAft>
                <a:spcPts val="0"/>
              </a:spcAft>
              <a:buNone/>
            </a:pPr>
            <a:r>
              <a:rPr b="1" sz="2000" lang="en-US">
                <a:solidFill>
                  <a:srgbClr val="000000"/>
                </a:solidFill>
                <a:latin typeface="Arial"/>
                <a:ea typeface="Arial"/>
                <a:cs typeface="Arial"/>
                <a:sym typeface="Arial"/>
              </a:rPr>
              <a:t>Enable loyal customers to become a volunteer sales force.</a:t>
            </a:r>
          </a:p>
          <a:p>
            <a:pPr algn="l" marR="0" indent="0" marL="0">
              <a:lnSpc>
                <a:spcPct val="108333"/>
              </a:lnSpc>
              <a:spcBef>
                <a:spcPts val="417"/>
              </a:spcBef>
              <a:spcAft>
                <a:spcPts val="0"/>
              </a:spcAft>
              <a:buNone/>
            </a:pPr>
            <a:r>
              <a:rPr b="1" sz="2000" lang="en-US">
                <a:solidFill>
                  <a:srgbClr val="FFFF00"/>
                </a:solidFill>
                <a:latin typeface="Arial"/>
                <a:ea typeface="Arial"/>
                <a:cs typeface="Arial"/>
                <a:sym typeface="Arial"/>
              </a:rPr>
              <a:t>Cost Reduction</a:t>
            </a:r>
          </a:p>
          <a:p>
            <a:pPr algn="l" marR="0" indent="0" marL="0">
              <a:lnSpc>
                <a:spcPct val="108333"/>
              </a:lnSpc>
              <a:spcBef>
                <a:spcPts val="375"/>
              </a:spcBef>
              <a:spcAft>
                <a:spcPts val="0"/>
              </a:spcAft>
              <a:buNone/>
            </a:pPr>
            <a:r>
              <a:rPr b="1" sz="2000" lang="en-US">
                <a:solidFill>
                  <a:srgbClr val="000000"/>
                </a:solidFill>
                <a:latin typeface="Arial"/>
                <a:ea typeface="Arial"/>
                <a:cs typeface="Arial"/>
                <a:sym typeface="Arial"/>
              </a:rPr>
              <a:t>Reduce costs related to marketing, sales, customer service and support.</a:t>
            </a:r>
          </a:p>
          <a:p>
            <a:pPr algn="l" marR="0" indent="0" marL="0">
              <a:lnSpc>
                <a:spcPct val="108333"/>
              </a:lnSpc>
              <a:spcBef>
                <a:spcPts val="417"/>
              </a:spcBef>
              <a:spcAft>
                <a:spcPts val="0"/>
              </a:spcAft>
              <a:buNone/>
            </a:pPr>
            <a:r>
              <a:rPr b="1" sz="2000" lang="en-US">
                <a:solidFill>
                  <a:srgbClr val="FFFF00"/>
                </a:solidFill>
                <a:latin typeface="Arial"/>
                <a:ea typeface="Arial"/>
                <a:cs typeface="Arial"/>
                <a:sym typeface="Arial"/>
              </a:rPr>
              <a:t>Improve Productivity</a:t>
            </a:r>
          </a:p>
          <a:p>
            <a:pPr algn="l" marR="0" indent="0" marL="0">
              <a:lnSpc>
                <a:spcPct val="120138"/>
              </a:lnSpc>
              <a:spcBef>
                <a:spcPts val="542"/>
              </a:spcBef>
              <a:spcAft>
                <a:spcPts val="0"/>
              </a:spcAft>
              <a:buNone/>
            </a:pPr>
            <a:r>
              <a:rPr b="1" sz="2000" lang="en-US">
                <a:solidFill>
                  <a:srgbClr val="000000"/>
                </a:solidFill>
                <a:latin typeface="Arial"/>
                <a:ea typeface="Arial"/>
                <a:cs typeface="Arial"/>
                <a:sym typeface="Arial"/>
              </a:rPr>
              <a:t>Enhance your e-business strategies.</a:t>
            </a:r>
          </a:p>
          <a:p>
            <a:pPr algn="l" marR="0" indent="0" marL="0">
              <a:lnSpc>
                <a:spcPct val="120089"/>
              </a:lnSpc>
              <a:spcBef>
                <a:spcPts val="542"/>
              </a:spcBef>
              <a:spcAft>
                <a:spcPts val="0"/>
              </a:spcAft>
              <a:buNone/>
            </a:pPr>
            <a:r>
              <a:t/>
            </a:r>
            <a:endParaRPr b="1" sz="3111">
              <a:solidFill>
                <a:srgbClr val="000000"/>
              </a:solidFill>
              <a:latin typeface="Arial"/>
              <a:ea typeface="Arial"/>
              <a:cs typeface="Arial"/>
              <a:sym typeface="Arial"/>
            </a:endParaRPr>
          </a:p>
          <a:p>
            <a:pPr algn="l" marR="0" indent="0" marL="0">
              <a:lnSpc>
                <a:spcPct val="120089"/>
              </a:lnSpc>
              <a:spcBef>
                <a:spcPts val="542"/>
              </a:spcBef>
              <a:spcAft>
                <a:spcPts val="0"/>
              </a:spcAft>
              <a:buNone/>
            </a:pPr>
            <a:r>
              <a:t/>
            </a:r>
            <a:endParaRPr sz="3111">
              <a:solidFill>
                <a:srgbClr val="000000"/>
              </a:solidFill>
              <a:latin typeface="Arial"/>
              <a:ea typeface="Arial"/>
              <a:cs typeface="Arial"/>
              <a:sym typeface="Arial"/>
            </a:endParaRP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70" name="Shape 70"/>
        <p:cNvGrpSpPr/>
        <p:nvPr/>
      </p:nvGrpSpPr>
      <p:grpSpPr>
        <a:xfrm>
          <a:off y="0" x="0"/>
          <a:ext cy="0" cx="0"/>
          <a:chOff y="0" x="0"/>
          <a:chExt cy="0" cx="0"/>
        </a:xfrm>
      </p:grpSpPr>
      <p:sp>
        <p:nvSpPr>
          <p:cNvPr id="71" name="Shape 71"/>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72" name="Shape 72"/>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73" name="Shape 73"/>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Managing Customers Relationship</a:t>
            </a:r>
          </a:p>
        </p:txBody>
      </p:sp>
      <p:sp>
        <p:nvSpPr>
          <p:cNvPr id="74" name="Shape 74"/>
          <p:cNvSpPr txBox="1"/>
          <p:nvPr/>
        </p:nvSpPr>
        <p:spPr>
          <a:xfrm>
            <a:off y="1735650" x="610300"/>
            <a:ext cy="4852799" cx="9015574"/>
          </a:xfrm>
          <a:prstGeom prst="rect">
            <a:avLst/>
          </a:prstGeom>
          <a:noFill/>
          <a:ln>
            <a:noFill/>
          </a:ln>
        </p:spPr>
        <p:txBody>
          <a:bodyPr bIns="38100" rIns="38100" lIns="38100" tIns="38100" anchor="t" anchorCtr="0">
            <a:noAutofit/>
          </a:bodyPr>
          <a:lstStyle/>
          <a:p>
            <a:pPr algn="l" marR="0" indent="0" marL="0">
              <a:lnSpc>
                <a:spcPct val="120192"/>
              </a:lnSpc>
              <a:spcBef>
                <a:spcPts val="0"/>
              </a:spcBef>
              <a:spcAft>
                <a:spcPts val="0"/>
              </a:spcAft>
              <a:buNone/>
            </a:pPr>
            <a:r>
              <a:rPr u="sng" b="1" sz="2888" lang="en-US">
                <a:solidFill>
                  <a:srgbClr val="000000"/>
                </a:solidFill>
                <a:latin typeface="Arial"/>
                <a:ea typeface="Arial"/>
                <a:cs typeface="Arial"/>
                <a:sym typeface="Arial"/>
              </a:rPr>
              <a:t>Developing the relationship</a:t>
            </a:r>
          </a:p>
          <a:p>
            <a:pPr algn="l" marR="0" indent="0" marL="0">
              <a:lnSpc>
                <a:spcPct val="119642"/>
              </a:lnSpc>
              <a:spcBef>
                <a:spcPts val="542"/>
              </a:spcBef>
              <a:spcAft>
                <a:spcPts val="0"/>
              </a:spcAft>
              <a:buNone/>
            </a:pPr>
            <a:r>
              <a:t/>
            </a:r>
            <a:endParaRPr u="sng" b="1" sz="1555">
              <a:solidFill>
                <a:srgbClr val="000000"/>
              </a:solidFill>
              <a:latin typeface="Arial"/>
              <a:ea typeface="Arial"/>
              <a:cs typeface="Arial"/>
              <a:sym typeface="Arial"/>
            </a:endParaRPr>
          </a:p>
          <a:p>
            <a:pPr algn="l" marR="0" indent="0" marL="0">
              <a:lnSpc>
                <a:spcPct val="120192"/>
              </a:lnSpc>
              <a:spcBef>
                <a:spcPts val="542"/>
              </a:spcBef>
              <a:spcAft>
                <a:spcPts val="0"/>
              </a:spcAft>
              <a:buNone/>
            </a:pPr>
            <a:r>
              <a:rPr sz="2888" lang="en-US">
                <a:solidFill>
                  <a:srgbClr val="000000"/>
                </a:solidFill>
                <a:latin typeface="Arial"/>
                <a:ea typeface="Arial"/>
                <a:cs typeface="Arial"/>
                <a:sym typeface="Arial"/>
              </a:rPr>
              <a:t>Select an appropriate offering</a:t>
            </a:r>
          </a:p>
          <a:p>
            <a:pPr algn="l" marR="0" indent="0" marL="0">
              <a:lnSpc>
                <a:spcPct val="120312"/>
              </a:lnSpc>
              <a:spcBef>
                <a:spcPts val="542"/>
              </a:spcBef>
              <a:spcAft>
                <a:spcPts val="0"/>
              </a:spcAft>
              <a:buNone/>
            </a:pPr>
            <a:r>
              <a:t/>
            </a:r>
            <a:endParaRPr sz="888">
              <a:solidFill>
                <a:srgbClr val="000000"/>
              </a:solidFill>
              <a:latin typeface="Arial"/>
              <a:ea typeface="Arial"/>
              <a:cs typeface="Arial"/>
              <a:sym typeface="Arial"/>
            </a:endParaRPr>
          </a:p>
          <a:p>
            <a:pPr algn="l" marR="0" indent="0" marL="0">
              <a:lnSpc>
                <a:spcPct val="120192"/>
              </a:lnSpc>
              <a:spcBef>
                <a:spcPts val="542"/>
              </a:spcBef>
              <a:spcAft>
                <a:spcPts val="0"/>
              </a:spcAft>
              <a:buNone/>
            </a:pPr>
            <a:r>
              <a:rPr sz="2888" lang="en-US">
                <a:solidFill>
                  <a:srgbClr val="000000"/>
                </a:solidFill>
                <a:latin typeface="Arial"/>
                <a:ea typeface="Arial"/>
                <a:cs typeface="Arial"/>
                <a:sym typeface="Arial"/>
              </a:rPr>
              <a:t>Customise the relationship</a:t>
            </a:r>
          </a:p>
          <a:p>
            <a:pPr algn="l" marR="0" indent="0" marL="0">
              <a:lnSpc>
                <a:spcPct val="120312"/>
              </a:lnSpc>
              <a:spcBef>
                <a:spcPts val="542"/>
              </a:spcBef>
              <a:spcAft>
                <a:spcPts val="0"/>
              </a:spcAft>
              <a:buNone/>
            </a:pPr>
            <a:r>
              <a:t/>
            </a:r>
            <a:endParaRPr sz="888">
              <a:solidFill>
                <a:srgbClr val="000000"/>
              </a:solidFill>
              <a:latin typeface="Arial"/>
              <a:ea typeface="Arial"/>
              <a:cs typeface="Arial"/>
              <a:sym typeface="Arial"/>
            </a:endParaRPr>
          </a:p>
          <a:p>
            <a:pPr algn="l" marR="0" indent="0" marL="0">
              <a:lnSpc>
                <a:spcPct val="120192"/>
              </a:lnSpc>
              <a:spcBef>
                <a:spcPts val="542"/>
              </a:spcBef>
              <a:spcAft>
                <a:spcPts val="0"/>
              </a:spcAft>
              <a:buNone/>
            </a:pPr>
            <a:r>
              <a:rPr sz="2888" lang="en-US">
                <a:solidFill>
                  <a:srgbClr val="000000"/>
                </a:solidFill>
                <a:latin typeface="Arial"/>
                <a:ea typeface="Arial"/>
                <a:cs typeface="Arial"/>
                <a:sym typeface="Arial"/>
              </a:rPr>
              <a:t>Link the solutions with the customer</a:t>
            </a:r>
            <a:r>
              <a:rPr sz="2888" lang="en-US">
                <a:solidFill>
                  <a:srgbClr val="000000"/>
                </a:solidFill>
                <a:latin typeface="DejaVu Sans"/>
                <a:ea typeface="DejaVu Sans"/>
                <a:cs typeface="DejaVu Sans"/>
                <a:sym typeface="DejaVu Sans"/>
              </a:rPr>
              <a:t>’</a:t>
            </a:r>
            <a:r>
              <a:rPr sz="2888" lang="en-US">
                <a:solidFill>
                  <a:srgbClr val="000000"/>
                </a:solidFill>
                <a:latin typeface="Arial"/>
                <a:ea typeface="Arial"/>
                <a:cs typeface="Arial"/>
                <a:sym typeface="Arial"/>
              </a:rPr>
              <a:t>s needs</a:t>
            </a:r>
          </a:p>
          <a:p>
            <a:pPr algn="l" marR="0" indent="0" marL="0">
              <a:lnSpc>
                <a:spcPct val="120312"/>
              </a:lnSpc>
              <a:spcBef>
                <a:spcPts val="542"/>
              </a:spcBef>
              <a:spcAft>
                <a:spcPts val="0"/>
              </a:spcAft>
              <a:buNone/>
            </a:pPr>
            <a:r>
              <a:t/>
            </a:r>
            <a:endParaRPr sz="888">
              <a:solidFill>
                <a:srgbClr val="000000"/>
              </a:solidFill>
              <a:latin typeface="Arial"/>
              <a:ea typeface="Arial"/>
              <a:cs typeface="Arial"/>
              <a:sym typeface="Arial"/>
            </a:endParaRPr>
          </a:p>
          <a:p>
            <a:pPr algn="l" marR="0" indent="0" marL="0">
              <a:lnSpc>
                <a:spcPct val="120192"/>
              </a:lnSpc>
              <a:spcBef>
                <a:spcPts val="542"/>
              </a:spcBef>
              <a:spcAft>
                <a:spcPts val="0"/>
              </a:spcAft>
              <a:buNone/>
            </a:pPr>
            <a:r>
              <a:rPr sz="2888" lang="en-US">
                <a:solidFill>
                  <a:srgbClr val="000000"/>
                </a:solidFill>
                <a:latin typeface="Arial"/>
                <a:ea typeface="Arial"/>
                <a:cs typeface="Arial"/>
                <a:sym typeface="Arial"/>
              </a:rPr>
              <a:t>Disuss customer concerns</a:t>
            </a:r>
          </a:p>
          <a:p>
            <a:pPr algn="l" marR="0" indent="0" marL="0">
              <a:lnSpc>
                <a:spcPct val="120312"/>
              </a:lnSpc>
              <a:spcBef>
                <a:spcPts val="542"/>
              </a:spcBef>
              <a:spcAft>
                <a:spcPts val="0"/>
              </a:spcAft>
              <a:buNone/>
            </a:pPr>
            <a:r>
              <a:t/>
            </a:r>
            <a:endParaRPr sz="888">
              <a:solidFill>
                <a:srgbClr val="000000"/>
              </a:solidFill>
              <a:latin typeface="Arial"/>
              <a:ea typeface="Arial"/>
              <a:cs typeface="Arial"/>
              <a:sym typeface="Arial"/>
            </a:endParaRPr>
          </a:p>
          <a:p>
            <a:pPr algn="l" marR="0" indent="0" marL="0">
              <a:lnSpc>
                <a:spcPct val="120192"/>
              </a:lnSpc>
              <a:spcBef>
                <a:spcPts val="542"/>
              </a:spcBef>
              <a:spcAft>
                <a:spcPts val="0"/>
              </a:spcAft>
              <a:buNone/>
            </a:pPr>
            <a:r>
              <a:rPr sz="2888" lang="en-US">
                <a:solidFill>
                  <a:srgbClr val="000000"/>
                </a:solidFill>
                <a:latin typeface="Arial"/>
                <a:ea typeface="Arial"/>
                <a:cs typeface="Arial"/>
                <a:sym typeface="Arial"/>
              </a:rPr>
              <a:t>Summarize the solution to confirm benefits</a:t>
            </a:r>
          </a:p>
          <a:p>
            <a:pPr algn="l" marR="0" indent="0" marL="0">
              <a:lnSpc>
                <a:spcPct val="120312"/>
              </a:lnSpc>
              <a:spcBef>
                <a:spcPts val="542"/>
              </a:spcBef>
              <a:spcAft>
                <a:spcPts val="0"/>
              </a:spcAft>
              <a:buNone/>
            </a:pPr>
            <a:r>
              <a:t/>
            </a:r>
            <a:endParaRPr sz="888">
              <a:solidFill>
                <a:srgbClr val="000000"/>
              </a:solidFill>
              <a:latin typeface="Arial"/>
              <a:ea typeface="Arial"/>
              <a:cs typeface="Arial"/>
              <a:sym typeface="Arial"/>
            </a:endParaRPr>
          </a:p>
          <a:p>
            <a:pPr algn="l" marR="0" indent="0" marL="0">
              <a:lnSpc>
                <a:spcPct val="120192"/>
              </a:lnSpc>
              <a:spcBef>
                <a:spcPts val="542"/>
              </a:spcBef>
              <a:spcAft>
                <a:spcPts val="0"/>
              </a:spcAft>
              <a:buNone/>
            </a:pPr>
            <a:r>
              <a:rPr sz="2888" lang="en-US">
                <a:solidFill>
                  <a:srgbClr val="000000"/>
                </a:solidFill>
                <a:latin typeface="Arial"/>
                <a:ea typeface="Arial"/>
                <a:cs typeface="Arial"/>
                <a:sym typeface="Arial"/>
              </a:rPr>
              <a:t>Secure commitment.</a:t>
            </a:r>
          </a:p>
          <a:p>
            <a:pPr algn="l" marR="0" indent="0" marL="0">
              <a:lnSpc>
                <a:spcPct val="120192"/>
              </a:lnSpc>
              <a:spcBef>
                <a:spcPts val="542"/>
              </a:spcBef>
              <a:spcAft>
                <a:spcPts val="0"/>
              </a:spcAft>
              <a:buNone/>
            </a:pPr>
            <a:r>
              <a:t/>
            </a:r>
            <a:endParaRPr sz="2888">
              <a:solidFill>
                <a:srgbClr val="000000"/>
              </a:solidFill>
              <a:latin typeface="Arial"/>
              <a:ea typeface="Arial"/>
              <a:cs typeface="Arial"/>
              <a:sym typeface="Arial"/>
            </a:endParaRP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78" name="Shape 78"/>
        <p:cNvGrpSpPr/>
        <p:nvPr/>
      </p:nvGrpSpPr>
      <p:grpSpPr>
        <a:xfrm>
          <a:off y="0" x="0"/>
          <a:ext cy="0" cx="0"/>
          <a:chOff y="0" x="0"/>
          <a:chExt cy="0" cx="0"/>
        </a:xfrm>
      </p:grpSpPr>
      <p:sp>
        <p:nvSpPr>
          <p:cNvPr id="79" name="Shape 79"/>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80" name="Shape 80"/>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81" name="Shape 81"/>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089"/>
              </a:lnSpc>
              <a:spcBef>
                <a:spcPts val="0"/>
              </a:spcBef>
              <a:spcAft>
                <a:spcPts val="0"/>
              </a:spcAft>
              <a:buNone/>
            </a:pPr>
            <a:r>
              <a:rPr sz="3111" lang="en-US">
                <a:solidFill>
                  <a:srgbClr val="04617B"/>
                </a:solidFill>
                <a:latin typeface="Arial"/>
                <a:ea typeface="Arial"/>
                <a:cs typeface="Arial"/>
                <a:sym typeface="Arial"/>
              </a:rPr>
              <a:t>Type of CRM and analysis</a:t>
            </a:r>
          </a:p>
        </p:txBody>
      </p:sp>
      <p:graphicFrame>
        <p:nvGraphicFramePr>
          <p:cNvPr id="82" name="Shape 82"/>
          <p:cNvGraphicFramePr/>
          <p:nvPr/>
        </p:nvGraphicFramePr>
        <p:xfrm>
          <a:off y="2799275" x="2199550"/>
          <a:ext cy="3000000" cx="3000000"/>
        </p:xfrm>
        <a:graphic>
          <a:graphicData uri="http://schemas.openxmlformats.org/drawingml/2006/table">
            <a:tbl>
              <a:tblPr>
                <a:noFill/>
                <a:tableStyleId>{ABE19333-8233-49ED-B2D3-BF134AB3C7B2}</a:tableStyleId>
              </a:tblPr>
              <a:tblGrid>
                <a:gridCol w="1906750"/>
                <a:gridCol w="1906750"/>
                <a:gridCol w="1908500"/>
              </a:tblGrid>
              <a:tr h="654375">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High</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66CC"/>
                    </a:solidFill>
                  </a:tcPr>
                </a:tc>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Many to One</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66CC"/>
                    </a:solidFill>
                  </a:tcPr>
                </a:tc>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Many to Many</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66CC"/>
                    </a:solidFill>
                  </a:tcPr>
                </a:tc>
              </a:tr>
              <a:tr h="654375">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Low</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99FF"/>
                    </a:solidFill>
                  </a:tcPr>
                </a:tc>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One to One</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99FF"/>
                    </a:solidFill>
                  </a:tcPr>
                </a:tc>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One to Many</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99FF"/>
                    </a:solidFill>
                  </a:tcPr>
                </a:tc>
              </a:tr>
              <a:tr h="573250">
                <a:tc>
                  <a:txBody>
                    <a:bodyPr>
                      <a:noAutofit/>
                    </a:bodyPr>
                    <a:lstStyle/>
                    <a:p>
                      <a:pPr algn="l" marR="0" indent="0" marL="0">
                        <a:lnSpc>
                          <a:spcPct val="120138"/>
                        </a:lnSpc>
                        <a:spcBef>
                          <a:spcPts val="0"/>
                        </a:spcBef>
                        <a:spcAft>
                          <a:spcPts val="0"/>
                        </a:spcAft>
                        <a:buNone/>
                      </a:pPr>
                      <a:r>
                        <a:t/>
                      </a:r>
                      <a:endParaRPr sz="2000">
                        <a:solidFill>
                          <a:srgbClr val="000000"/>
                        </a:solidFill>
                        <a:latin typeface="Arial"/>
                        <a:ea typeface="Arial"/>
                        <a:cs typeface="Arial"/>
                        <a:sym typeface="Arial"/>
                      </a:endParaRP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99CCFF"/>
                    </a:solidFill>
                  </a:tcPr>
                </a:tc>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Low</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99CCFF"/>
                    </a:solidFill>
                  </a:tcPr>
                </a:tc>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High</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99CCFF"/>
                    </a:solidFill>
                  </a:tcPr>
                </a:tc>
              </a:tr>
            </a:tbl>
          </a:graphicData>
        </a:graphic>
      </p:graphicFrame>
      <p:graphicFrame>
        <p:nvGraphicFramePr>
          <p:cNvPr id="83" name="Shape 83"/>
          <p:cNvGraphicFramePr/>
          <p:nvPr/>
        </p:nvGraphicFramePr>
        <p:xfrm>
          <a:off y="4915950" x="2199550"/>
          <a:ext cy="3000000" cx="3000000"/>
        </p:xfrm>
        <a:graphic>
          <a:graphicData uri="http://schemas.openxmlformats.org/drawingml/2006/table">
            <a:tbl>
              <a:tblPr>
                <a:noFill/>
                <a:tableStyleId>{1890BDDB-F74A-4645-AAF7-BBE0C6D64116}</a:tableStyleId>
              </a:tblPr>
              <a:tblGrid>
                <a:gridCol w="5715000"/>
              </a:tblGrid>
              <a:tr h="682600">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Degree of Business Connectivity</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66CC"/>
                    </a:solidFill>
                  </a:tcPr>
                </a:tc>
              </a:tr>
            </a:tbl>
          </a:graphicData>
        </a:graphic>
      </p:graphicFrame>
      <p:graphicFrame>
        <p:nvGraphicFramePr>
          <p:cNvPr id="84" name="Shape 84"/>
          <p:cNvGraphicFramePr/>
          <p:nvPr/>
        </p:nvGraphicFramePr>
        <p:xfrm>
          <a:off y="2799275" x="45850"/>
          <a:ext cy="3000000" cx="3000000"/>
        </p:xfrm>
        <a:graphic>
          <a:graphicData uri="http://schemas.openxmlformats.org/drawingml/2006/table">
            <a:tbl>
              <a:tblPr>
                <a:noFill/>
                <a:tableStyleId>{74E26BFF-918A-433E-A3FF-D89BC46BFDE1}</a:tableStyleId>
              </a:tblPr>
              <a:tblGrid>
                <a:gridCol w="1972025"/>
              </a:tblGrid>
              <a:tr h="1897925">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Degree</a:t>
                      </a:r>
                    </a:p>
                    <a:p>
                      <a:pPr algn="ctr" marR="0" indent="0" marL="0">
                        <a:lnSpc>
                          <a:spcPct val="100000"/>
                        </a:lnSpc>
                        <a:spcBef>
                          <a:spcPts val="0"/>
                        </a:spcBef>
                        <a:spcAft>
                          <a:spcPts val="0"/>
                        </a:spcAft>
                        <a:buNone/>
                      </a:pPr>
                      <a:r>
                        <a:t/>
                      </a:r>
                      <a:endParaRPr b="1" sz="2000">
                        <a:solidFill>
                          <a:srgbClr val="000000"/>
                        </a:solidFill>
                        <a:latin typeface="Arial"/>
                        <a:ea typeface="Arial"/>
                        <a:cs typeface="Arial"/>
                        <a:sym typeface="Arial"/>
                      </a:endParaRPr>
                    </a:p>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Of Customer</a:t>
                      </a:r>
                    </a:p>
                    <a:p>
                      <a:pPr algn="ctr" marR="0" indent="0" marL="0">
                        <a:lnSpc>
                          <a:spcPct val="100000"/>
                        </a:lnSpc>
                        <a:spcBef>
                          <a:spcPts val="0"/>
                        </a:spcBef>
                        <a:spcAft>
                          <a:spcPts val="0"/>
                        </a:spcAft>
                        <a:buNone/>
                      </a:pPr>
                      <a:r>
                        <a:t/>
                      </a:r>
                      <a:endParaRPr b="1" sz="2000">
                        <a:solidFill>
                          <a:srgbClr val="000000"/>
                        </a:solidFill>
                        <a:latin typeface="Arial"/>
                        <a:ea typeface="Arial"/>
                        <a:cs typeface="Arial"/>
                        <a:sym typeface="Arial"/>
                      </a:endParaRPr>
                    </a:p>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Connectivity</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66CC"/>
                    </a:solidFill>
                  </a:tcPr>
                </a:tc>
              </a:tr>
            </a:tbl>
          </a:graphicData>
        </a:graphic>
      </p:graphicFrame>
      <p:graphicFrame>
        <p:nvGraphicFramePr>
          <p:cNvPr id="85" name="Shape 85"/>
          <p:cNvGraphicFramePr/>
          <p:nvPr/>
        </p:nvGraphicFramePr>
        <p:xfrm>
          <a:off y="1799150" x="4000500"/>
          <a:ext cy="3000000" cx="3000000"/>
        </p:xfrm>
        <a:graphic>
          <a:graphicData uri="http://schemas.openxmlformats.org/drawingml/2006/table">
            <a:tbl>
              <a:tblPr>
                <a:noFill/>
                <a:tableStyleId>{1A0BD302-288F-42EF-A964-1860EE5670C6}</a:tableStyleId>
              </a:tblPr>
              <a:tblGrid>
                <a:gridCol w="3880550"/>
              </a:tblGrid>
              <a:tr h="793725">
                <a:tc>
                  <a:txBody>
                    <a:bodyPr>
                      <a:noAutofit/>
                    </a:bodyPr>
                    <a:lstStyle/>
                    <a:p>
                      <a:pPr algn="ctr" marR="0" indent="0" marL="0">
                        <a:lnSpc>
                          <a:spcPct val="100000"/>
                        </a:lnSpc>
                        <a:spcBef>
                          <a:spcPts val="0"/>
                        </a:spcBef>
                        <a:spcAft>
                          <a:spcPts val="0"/>
                        </a:spcAft>
                        <a:buNone/>
                      </a:pPr>
                      <a:r>
                        <a:rPr b="1" sz="2000" lang="en-US">
                          <a:solidFill>
                            <a:srgbClr val="000000"/>
                          </a:solidFill>
                          <a:latin typeface="Arial"/>
                          <a:ea typeface="Arial"/>
                          <a:cs typeface="Arial"/>
                          <a:sym typeface="Arial"/>
                        </a:rPr>
                        <a:t>Types</a:t>
                      </a:r>
                      <a:r>
                        <a:rPr sz="2000" lang="en-US">
                          <a:solidFill>
                            <a:srgbClr val="000000"/>
                          </a:solidFill>
                          <a:latin typeface="Arial"/>
                          <a:ea typeface="Arial"/>
                          <a:cs typeface="Arial"/>
                          <a:sym typeface="Arial"/>
                        </a:rPr>
                        <a:t> </a:t>
                      </a:r>
                      <a:r>
                        <a:rPr b="1" sz="2000" lang="en-US">
                          <a:solidFill>
                            <a:srgbClr val="000000"/>
                          </a:solidFill>
                          <a:latin typeface="Arial"/>
                          <a:ea typeface="Arial"/>
                          <a:cs typeface="Arial"/>
                          <a:sym typeface="Arial"/>
                        </a:rPr>
                        <a:t>of CRM</a:t>
                      </a:r>
                    </a:p>
                  </a:txBody>
                  <a:tcPr marR="28575" marB="28575" marT="28575" marL="28575">
                    <a:lnL w="9525" cap="flat">
                      <a:solidFill>
                        <a:srgbClr val="FFFFFF"/>
                      </a:solidFill>
                      <a:prstDash val="solid"/>
                      <a:round/>
                      <a:headEnd w="med" len="med" type="none"/>
                      <a:tailEnd w="med" len="med" type="none"/>
                    </a:lnL>
                    <a:lnR w="9525" cap="flat">
                      <a:solidFill>
                        <a:srgbClr val="FFFFFF"/>
                      </a:solidFill>
                      <a:prstDash val="solid"/>
                      <a:round/>
                      <a:headEnd w="med" len="med" type="none"/>
                      <a:tailEnd w="med" len="med" type="none"/>
                    </a:lnR>
                    <a:lnT w="9525" cap="flat">
                      <a:solidFill>
                        <a:srgbClr val="FFFFFF"/>
                      </a:solidFill>
                      <a:prstDash val="solid"/>
                      <a:round/>
                      <a:headEnd w="med" len="med" type="none"/>
                      <a:tailEnd w="med" len="med" type="none"/>
                    </a:lnT>
                    <a:lnB w="9525" cap="flat">
                      <a:solidFill>
                        <a:srgbClr val="FFFFFF"/>
                      </a:solidFill>
                      <a:prstDash val="solid"/>
                      <a:round/>
                      <a:headEnd w="med" len="med" type="none"/>
                      <a:tailEnd w="med" len="med" type="none"/>
                    </a:lnB>
                    <a:solidFill>
                      <a:srgbClr val="0066CC"/>
                    </a:solidFill>
                  </a:tcPr>
                </a:tc>
              </a:tr>
            </a:tbl>
          </a:graphicData>
        </a:graphic>
      </p:graphicFrame>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89" name="Shape 89"/>
        <p:cNvGrpSpPr/>
        <p:nvPr/>
      </p:nvGrpSpPr>
      <p:grpSpPr>
        <a:xfrm>
          <a:off y="0" x="0"/>
          <a:ext cy="0" cx="0"/>
          <a:chOff y="0" x="0"/>
          <a:chExt cy="0" cx="0"/>
        </a:xfrm>
      </p:grpSpPr>
      <p:sp>
        <p:nvSpPr>
          <p:cNvPr id="90" name="Shape 90"/>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91" name="Shape 91"/>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92" name="Shape 92"/>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2666" lang="en-US">
                <a:solidFill>
                  <a:srgbClr val="04617B"/>
                </a:solidFill>
                <a:latin typeface="Arial"/>
                <a:ea typeface="Arial"/>
                <a:cs typeface="Arial"/>
                <a:sym typeface="Arial"/>
              </a:rPr>
              <a:t>When does it make sense to invest in business</a:t>
            </a:r>
            <a:br>
              <a:rPr sz="2666" lang="en-US">
                <a:solidFill>
                  <a:srgbClr val="04617B"/>
                </a:solidFill>
                <a:latin typeface="Arial"/>
                <a:ea typeface="Arial"/>
                <a:cs typeface="Arial"/>
                <a:sym typeface="Arial"/>
              </a:rPr>
            </a:br>
            <a:r>
              <a:rPr sz="2666" lang="en-US">
                <a:solidFill>
                  <a:srgbClr val="04617B"/>
                </a:solidFill>
                <a:latin typeface="Arial"/>
                <a:ea typeface="Arial"/>
                <a:cs typeface="Arial"/>
                <a:sym typeface="Arial"/>
              </a:rPr>
              <a:t>Connectivity?</a:t>
            </a:r>
          </a:p>
        </p:txBody>
      </p:sp>
      <p:sp>
        <p:nvSpPr>
          <p:cNvPr id="93" name="Shape 93"/>
          <p:cNvSpPr txBox="1"/>
          <p:nvPr/>
        </p:nvSpPr>
        <p:spPr>
          <a:xfrm>
            <a:off y="2178400" x="149925"/>
            <a:ext cy="2448625" cx="9985724"/>
          </a:xfrm>
          <a:prstGeom prst="rect">
            <a:avLst/>
          </a:prstGeom>
          <a:noFill/>
          <a:ln>
            <a:noFill/>
          </a:ln>
        </p:spPr>
        <p:txBody>
          <a:bodyPr bIns="38100" rIns="38100" lIns="38100" tIns="38100" anchor="t" anchorCtr="0">
            <a:noAutofit/>
          </a:bodyPr>
          <a:lstStyle/>
          <a:p>
            <a:pPr algn="l" marR="0" indent="0" marL="0">
              <a:lnSpc>
                <a:spcPct val="120000"/>
              </a:lnSpc>
              <a:spcBef>
                <a:spcPts val="0"/>
              </a:spcBef>
              <a:spcAft>
                <a:spcPts val="0"/>
              </a:spcAft>
              <a:buNone/>
            </a:pPr>
            <a:r>
              <a:rPr sz="2222" lang="en-US">
                <a:solidFill>
                  <a:srgbClr val="000000"/>
                </a:solidFill>
                <a:latin typeface="Arial"/>
                <a:ea typeface="Arial"/>
                <a:cs typeface="Arial"/>
                <a:sym typeface="Arial"/>
              </a:rPr>
              <a:t>– The firm should have a good access to customers and a good understanding of an entire range of customer needs.</a:t>
            </a:r>
          </a:p>
          <a:p>
            <a:pPr algn="l" marR="0" indent="0" marL="0">
              <a:lnSpc>
                <a:spcPct val="120000"/>
              </a:lnSpc>
              <a:spcBef>
                <a:spcPts val="0"/>
              </a:spcBef>
              <a:spcAft>
                <a:spcPts val="0"/>
              </a:spcAft>
              <a:buNone/>
            </a:pPr>
            <a:r>
              <a:t/>
            </a:r>
            <a:endParaRPr sz="2222">
              <a:solidFill>
                <a:srgbClr val="000000"/>
              </a:solidFill>
              <a:latin typeface="Arial"/>
              <a:ea typeface="Arial"/>
              <a:cs typeface="Arial"/>
              <a:sym typeface="Arial"/>
            </a:endParaRPr>
          </a:p>
          <a:p>
            <a:pPr algn="l" marR="0" indent="0" marL="0">
              <a:lnSpc>
                <a:spcPct val="120000"/>
              </a:lnSpc>
              <a:spcBef>
                <a:spcPts val="0"/>
              </a:spcBef>
              <a:spcAft>
                <a:spcPts val="0"/>
              </a:spcAft>
              <a:buNone/>
            </a:pPr>
            <a:r>
              <a:rPr sz="2222" lang="en-US">
                <a:solidFill>
                  <a:srgbClr val="000000"/>
                </a:solidFill>
                <a:latin typeface="Arial"/>
                <a:ea typeface="Arial"/>
                <a:cs typeface="Arial"/>
                <a:sym typeface="Arial"/>
              </a:rPr>
              <a:t>– It should be easy to aggregate products and services from partner firms into the right bundles for the right customer</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97" name="Shape 97"/>
        <p:cNvGrpSpPr/>
        <p:nvPr/>
      </p:nvGrpSpPr>
      <p:grpSpPr>
        <a:xfrm>
          <a:off y="0" x="0"/>
          <a:ext cy="0" cx="0"/>
          <a:chOff y="0" x="0"/>
          <a:chExt cy="0" cx="0"/>
        </a:xfrm>
      </p:grpSpPr>
      <p:sp>
        <p:nvSpPr>
          <p:cNvPr id="98" name="Shape 98"/>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99" name="Shape 99"/>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100" name="Shape 100"/>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2666" lang="en-US">
                <a:solidFill>
                  <a:srgbClr val="04617B"/>
                </a:solidFill>
                <a:latin typeface="Arial"/>
                <a:ea typeface="Arial"/>
                <a:cs typeface="Arial"/>
                <a:sym typeface="Arial"/>
              </a:rPr>
              <a:t>When does it make sense to invest in customer networking?</a:t>
            </a:r>
          </a:p>
        </p:txBody>
      </p:sp>
      <p:sp>
        <p:nvSpPr>
          <p:cNvPr id="101" name="Shape 101"/>
          <p:cNvSpPr txBox="1"/>
          <p:nvPr/>
        </p:nvSpPr>
        <p:spPr>
          <a:xfrm>
            <a:off y="2178400" x="149925"/>
            <a:ext cy="2448625" cx="9985724"/>
          </a:xfrm>
          <a:prstGeom prst="rect">
            <a:avLst/>
          </a:prstGeom>
          <a:noFill/>
          <a:ln>
            <a:noFill/>
          </a:ln>
        </p:spPr>
        <p:txBody>
          <a:bodyPr bIns="38100" rIns="38100" lIns="38100" tIns="38100" anchor="t" anchorCtr="0">
            <a:noAutofit/>
          </a:bodyPr>
          <a:lstStyle/>
          <a:p>
            <a:pPr algn="l" marR="0" indent="0" marL="0">
              <a:lnSpc>
                <a:spcPct val="120000"/>
              </a:lnSpc>
              <a:spcBef>
                <a:spcPts val="0"/>
              </a:spcBef>
              <a:spcAft>
                <a:spcPts val="0"/>
              </a:spcAft>
              <a:buNone/>
            </a:pPr>
            <a:r>
              <a:rPr sz="2222" lang="en-US">
                <a:solidFill>
                  <a:srgbClr val="000000"/>
                </a:solidFill>
                <a:latin typeface="Arial"/>
                <a:ea typeface="Arial"/>
                <a:cs typeface="Arial"/>
                <a:sym typeface="Arial"/>
              </a:rPr>
              <a:t>– The customer must perceive greater value to be part of the network than to be out of it</a:t>
            </a:r>
          </a:p>
          <a:p>
            <a:pPr algn="l" marR="0" indent="0" marL="0">
              <a:lnSpc>
                <a:spcPct val="120000"/>
              </a:lnSpc>
              <a:spcBef>
                <a:spcPts val="0"/>
              </a:spcBef>
              <a:spcAft>
                <a:spcPts val="0"/>
              </a:spcAft>
              <a:buNone/>
            </a:pPr>
            <a:r>
              <a:t/>
            </a:r>
            <a:endParaRPr sz="2222">
              <a:solidFill>
                <a:srgbClr val="000000"/>
              </a:solidFill>
              <a:latin typeface="Arial"/>
              <a:ea typeface="Arial"/>
              <a:cs typeface="Arial"/>
              <a:sym typeface="Arial"/>
            </a:endParaRPr>
          </a:p>
          <a:p>
            <a:pPr algn="l" marR="0" indent="0" marL="0">
              <a:lnSpc>
                <a:spcPct val="120000"/>
              </a:lnSpc>
              <a:spcBef>
                <a:spcPts val="0"/>
              </a:spcBef>
              <a:spcAft>
                <a:spcPts val="0"/>
              </a:spcAft>
              <a:buNone/>
            </a:pPr>
            <a:r>
              <a:rPr sz="2222" lang="en-US">
                <a:solidFill>
                  <a:srgbClr val="000000"/>
                </a:solidFill>
                <a:latin typeface="Arial"/>
                <a:ea typeface="Arial"/>
                <a:cs typeface="Arial"/>
                <a:sym typeface="Arial"/>
              </a:rPr>
              <a:t>– The firm must recognize additional value from serving the customer network (as opposed to serving individual customers)</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05" name="Shape 105"/>
        <p:cNvGrpSpPr/>
        <p:nvPr/>
      </p:nvGrpSpPr>
      <p:grpSpPr>
        <a:xfrm>
          <a:off y="0" x="0"/>
          <a:ext cy="0" cx="0"/>
          <a:chOff y="0" x="0"/>
          <a:chExt cy="0" cx="0"/>
        </a:xfrm>
      </p:grpSpPr>
      <p:sp>
        <p:nvSpPr>
          <p:cNvPr id="106" name="Shape 106"/>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107" name="Shape 107"/>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108" name="Shape 108"/>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Functions of Customer Relationship Management</a:t>
            </a:r>
          </a:p>
        </p:txBody>
      </p:sp>
      <p:sp>
        <p:nvSpPr>
          <p:cNvPr id="109" name="Shape 109"/>
          <p:cNvSpPr txBox="1"/>
          <p:nvPr/>
        </p:nvSpPr>
        <p:spPr>
          <a:xfrm>
            <a:off y="1735650" x="610300"/>
            <a:ext cy="5909374" cx="9015574"/>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u="sng" b="1" sz="2000" lang="en-US">
                <a:solidFill>
                  <a:srgbClr val="000000"/>
                </a:solidFill>
                <a:latin typeface="Arial"/>
                <a:ea typeface="Arial"/>
                <a:cs typeface="Arial"/>
                <a:sym typeface="Arial"/>
              </a:rPr>
              <a:t>Direct functions</a:t>
            </a:r>
            <a:r>
              <a:rPr sz="2000" lang="en-US">
                <a:solidFill>
                  <a:srgbClr val="000000"/>
                </a:solidFill>
                <a:latin typeface="Arial"/>
                <a:ea typeface="Arial"/>
                <a:cs typeface="Arial"/>
                <a:sym typeface="Arial"/>
              </a:rPr>
              <a:t> (are the basic requirements of a company that are </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necessary to survive in the competitive marketplace)</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Profit</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Volume </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Safeguard</a:t>
            </a:r>
          </a:p>
          <a:p>
            <a:pPr algn="l" marR="0" indent="0" marL="0">
              <a:lnSpc>
                <a:spcPct val="120138"/>
              </a:lnSpc>
              <a:spcBef>
                <a:spcPts val="542"/>
              </a:spcBef>
              <a:spcAft>
                <a:spcPts val="0"/>
              </a:spcAft>
              <a:buNone/>
            </a:pPr>
            <a:r>
              <a:t/>
            </a:r>
            <a:endParaRPr sz="2000">
              <a:solidFill>
                <a:srgbClr val="000000"/>
              </a:solidFill>
              <a:latin typeface="Arial"/>
              <a:ea typeface="Arial"/>
              <a:cs typeface="Arial"/>
              <a:sym typeface="Arial"/>
            </a:endParaRPr>
          </a:p>
          <a:p>
            <a:pPr algn="l" marR="0" indent="0" marL="0">
              <a:lnSpc>
                <a:spcPct val="120138"/>
              </a:lnSpc>
              <a:spcBef>
                <a:spcPts val="542"/>
              </a:spcBef>
              <a:spcAft>
                <a:spcPts val="0"/>
              </a:spcAft>
              <a:buNone/>
            </a:pPr>
            <a:r>
              <a:rPr u="sng" b="1" sz="2000" lang="en-US">
                <a:solidFill>
                  <a:srgbClr val="000000"/>
                </a:solidFill>
                <a:latin typeface="Arial"/>
                <a:ea typeface="Arial"/>
                <a:cs typeface="Arial"/>
                <a:sym typeface="Arial"/>
              </a:rPr>
              <a:t>Indirect functions</a:t>
            </a:r>
            <a:r>
              <a:rPr sz="2000" lang="en-US">
                <a:solidFill>
                  <a:srgbClr val="000000"/>
                </a:solidFill>
                <a:latin typeface="Arial"/>
                <a:ea typeface="Arial"/>
                <a:cs typeface="Arial"/>
                <a:sym typeface="Arial"/>
              </a:rPr>
              <a:t> (are the actions necessary to convince the </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customer to participate in various marketing activities).</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Innovation</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Market</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Scout </a:t>
            </a:r>
          </a:p>
          <a:p>
            <a:pPr algn="l" marR="0" indent="0" marL="0">
              <a:lnSpc>
                <a:spcPct val="120138"/>
              </a:lnSpc>
              <a:spcBef>
                <a:spcPts val="542"/>
              </a:spcBef>
              <a:spcAft>
                <a:spcPts val="0"/>
              </a:spcAft>
              <a:buNone/>
            </a:pPr>
            <a:r>
              <a:rPr sz="2000" lang="en-US">
                <a:solidFill>
                  <a:srgbClr val="000000"/>
                </a:solidFill>
                <a:latin typeface="Arial"/>
                <a:ea typeface="Arial"/>
                <a:cs typeface="Arial"/>
                <a:sym typeface="Arial"/>
              </a:rPr>
              <a:t>Access.</a:t>
            </a:r>
          </a:p>
          <a:p>
            <a:pPr algn="l" marR="0" indent="0" marL="0">
              <a:lnSpc>
                <a:spcPct val="120192"/>
              </a:lnSpc>
              <a:spcBef>
                <a:spcPts val="542"/>
              </a:spcBef>
              <a:spcAft>
                <a:spcPts val="0"/>
              </a:spcAft>
              <a:buNone/>
            </a:pPr>
            <a:r>
              <a:t/>
            </a:r>
            <a:endParaRPr sz="2888">
              <a:solidFill>
                <a:srgbClr val="000000"/>
              </a:solidFill>
              <a:latin typeface="Arial"/>
              <a:ea typeface="Arial"/>
              <a:cs typeface="Arial"/>
              <a:sym typeface="Arial"/>
            </a:endParaRP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13" name="Shape 113"/>
        <p:cNvGrpSpPr/>
        <p:nvPr/>
      </p:nvGrpSpPr>
      <p:grpSpPr>
        <a:xfrm>
          <a:off y="0" x="0"/>
          <a:ext cy="0" cx="0"/>
          <a:chOff y="0" x="0"/>
          <a:chExt cy="0" cx="0"/>
        </a:xfrm>
      </p:grpSpPr>
      <p:sp>
        <p:nvSpPr>
          <p:cNvPr id="114" name="Shape 114"/>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115" name="Shape 115"/>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116" name="Shape 116"/>
          <p:cNvSpPr txBox="1"/>
          <p:nvPr/>
        </p:nvSpPr>
        <p:spPr>
          <a:xfrm>
            <a:off y="728475" x="1044200"/>
            <a:ext cy="383100" cx="6076950"/>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u="sng" b="1" sz="2000" lang="en-US">
                <a:solidFill>
                  <a:srgbClr val="000000"/>
                </a:solidFill>
                <a:latin typeface="Arial"/>
                <a:ea typeface="Arial"/>
                <a:cs typeface="Arial"/>
                <a:sym typeface="Arial"/>
              </a:rPr>
              <a:t>Functions of Customer Relationship Management</a:t>
            </a:r>
          </a:p>
        </p:txBody>
      </p:sp>
      <p:sp>
        <p:nvSpPr>
          <p:cNvPr id="117" name="Shape 117"/>
          <p:cNvSpPr txBox="1"/>
          <p:nvPr/>
        </p:nvSpPr>
        <p:spPr>
          <a:xfrm>
            <a:off y="2887475" x="287500"/>
            <a:ext cy="3125950" cx="2572100"/>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Management </a:t>
            </a:r>
          </a:p>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Decision</a:t>
            </a:r>
          </a:p>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Process</a:t>
            </a:r>
          </a:p>
          <a:p>
            <a:pPr algn="l" marR="0" indent="0" marL="0">
              <a:lnSpc>
                <a:spcPct val="120138"/>
              </a:lnSpc>
              <a:spcBef>
                <a:spcPts val="0"/>
              </a:spcBef>
              <a:spcAft>
                <a:spcPts val="0"/>
              </a:spcAft>
              <a:buNone/>
            </a:pPr>
            <a:r>
              <a:t/>
            </a:r>
            <a:endParaRPr b="1" sz="2000">
              <a:solidFill>
                <a:srgbClr val="000000"/>
              </a:solidFill>
              <a:latin typeface="Arial"/>
              <a:ea typeface="Arial"/>
              <a:cs typeface="Arial"/>
              <a:sym typeface="Arial"/>
            </a:endParaRPr>
          </a:p>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Customer sensitivity</a:t>
            </a:r>
          </a:p>
          <a:p>
            <a:pPr algn="l" marR="0" indent="0" marL="0">
              <a:lnSpc>
                <a:spcPct val="120138"/>
              </a:lnSpc>
              <a:spcBef>
                <a:spcPts val="0"/>
              </a:spcBef>
              <a:spcAft>
                <a:spcPts val="0"/>
              </a:spcAft>
              <a:buNone/>
            </a:pPr>
            <a:r>
              <a:t/>
            </a:r>
            <a:endParaRPr b="1" sz="2000">
              <a:solidFill>
                <a:srgbClr val="000000"/>
              </a:solidFill>
              <a:latin typeface="Arial"/>
              <a:ea typeface="Arial"/>
              <a:cs typeface="Arial"/>
              <a:sym typeface="Arial"/>
            </a:endParaRP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Diversity</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Information</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Differentiated </a:t>
            </a:r>
          </a:p>
          <a:p>
            <a:pPr algn="l" marR="0" indent="0" marL="0">
              <a:lnSpc>
                <a:spcPct val="120138"/>
              </a:lnSpc>
              <a:spcBef>
                <a:spcPts val="0"/>
              </a:spcBef>
              <a:spcAft>
                <a:spcPts val="0"/>
              </a:spcAft>
              <a:buNone/>
            </a:pPr>
            <a:r>
              <a:rPr sz="2000" lang="en-US">
                <a:solidFill>
                  <a:srgbClr val="000000"/>
                </a:solidFill>
                <a:latin typeface="Arial"/>
                <a:ea typeface="Arial"/>
                <a:cs typeface="Arial"/>
                <a:sym typeface="Arial"/>
              </a:rPr>
              <a:t>offering</a:t>
            </a:r>
          </a:p>
        </p:txBody>
      </p:sp>
      <p:sp>
        <p:nvSpPr>
          <p:cNvPr id="118" name="Shape 118"/>
          <p:cNvSpPr txBox="1"/>
          <p:nvPr/>
        </p:nvSpPr>
        <p:spPr>
          <a:xfrm>
            <a:off y="1388175" x="3683000"/>
            <a:ext cy="416624" cx="3233549"/>
          </a:xfrm>
          <a:prstGeom prst="rect">
            <a:avLst/>
          </a:prstGeom>
          <a:noFill/>
          <a:ln>
            <a:noFill/>
          </a:ln>
        </p:spPr>
        <p:txBody>
          <a:bodyPr bIns="38100" rIns="38100" lIns="38100" tIns="38100" anchor="t" anchorCtr="0">
            <a:noAutofit/>
          </a:bodyPr>
          <a:lstStyle/>
          <a:p>
            <a:pPr algn="l" marR="0" indent="0" marL="0">
              <a:lnSpc>
                <a:spcPct val="120000"/>
              </a:lnSpc>
              <a:spcBef>
                <a:spcPts val="0"/>
              </a:spcBef>
              <a:spcAft>
                <a:spcPts val="0"/>
              </a:spcAft>
              <a:buNone/>
            </a:pPr>
            <a:r>
              <a:rPr b="1" sz="2222" lang="en-US">
                <a:solidFill>
                  <a:srgbClr val="000000"/>
                </a:solidFill>
                <a:latin typeface="Arial"/>
                <a:ea typeface="Arial"/>
                <a:cs typeface="Arial"/>
                <a:sym typeface="Arial"/>
              </a:rPr>
              <a:t>Value Creation Process</a:t>
            </a:r>
          </a:p>
        </p:txBody>
      </p:sp>
      <p:sp>
        <p:nvSpPr>
          <p:cNvPr id="119" name="Shape 119"/>
          <p:cNvSpPr txBox="1"/>
          <p:nvPr/>
        </p:nvSpPr>
        <p:spPr>
          <a:xfrm>
            <a:off y="2051400" x="3850550"/>
            <a:ext cy="1568449" cx="3177099"/>
          </a:xfrm>
          <a:prstGeom prst="rect">
            <a:avLst/>
          </a:prstGeom>
          <a:noFill/>
          <a:ln>
            <a:noFill/>
          </a:ln>
        </p:spPr>
        <p:txBody>
          <a:bodyPr bIns="38100" rIns="38100" lIns="38100" tIns="38100" anchor="t" anchorCtr="0">
            <a:noAutofit/>
          </a:bodyPr>
          <a:lstStyle/>
          <a:p>
            <a:pPr algn="l" marR="0" indent="0" marL="0">
              <a:lnSpc>
                <a:spcPct val="120312"/>
              </a:lnSpc>
              <a:spcBef>
                <a:spcPts val="0"/>
              </a:spcBef>
              <a:spcAft>
                <a:spcPts val="0"/>
              </a:spcAft>
              <a:buNone/>
            </a:pPr>
            <a:r>
              <a:rPr b="1" sz="1777" lang="en-US">
                <a:solidFill>
                  <a:srgbClr val="000000"/>
                </a:solidFill>
                <a:latin typeface="Arial"/>
                <a:ea typeface="Arial"/>
                <a:cs typeface="Arial"/>
                <a:sym typeface="Arial"/>
              </a:rPr>
              <a:t>Technology delivery process</a:t>
            </a:r>
          </a:p>
          <a:p>
            <a:pPr algn="l" marR="0" indent="0" marL="0">
              <a:lnSpc>
                <a:spcPct val="120138"/>
              </a:lnSpc>
              <a:spcBef>
                <a:spcPts val="0"/>
              </a:spcBef>
              <a:spcAft>
                <a:spcPts val="0"/>
              </a:spcAft>
              <a:buNone/>
            </a:pPr>
            <a:r>
              <a:rPr sz="2000" lang="en-US">
                <a:solidFill>
                  <a:srgbClr val="000000"/>
                </a:solidFill>
                <a:latin typeface="Arial"/>
                <a:ea typeface="Arial"/>
                <a:cs typeface="Arial"/>
                <a:sym typeface="Arial"/>
              </a:rPr>
              <a:t>R&amp;D</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Technology integration</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Efficiency, effectiveness</a:t>
            </a:r>
          </a:p>
          <a:p>
            <a:pPr algn="l" marR="0" indent="0" marL="0">
              <a:lnSpc>
                <a:spcPct val="120138"/>
              </a:lnSpc>
              <a:spcBef>
                <a:spcPts val="0"/>
              </a:spcBef>
              <a:spcAft>
                <a:spcPts val="0"/>
              </a:spcAft>
              <a:buNone/>
            </a:pPr>
            <a:r>
              <a:rPr sz="2000" lang="en-US">
                <a:solidFill>
                  <a:srgbClr val="000000"/>
                </a:solidFill>
                <a:latin typeface="Arial"/>
                <a:ea typeface="Arial"/>
                <a:cs typeface="Arial"/>
                <a:sym typeface="Arial"/>
              </a:rPr>
              <a:t>learning</a:t>
            </a:r>
          </a:p>
        </p:txBody>
      </p:sp>
      <p:sp>
        <p:nvSpPr>
          <p:cNvPr id="120" name="Shape 120"/>
          <p:cNvSpPr txBox="1"/>
          <p:nvPr/>
        </p:nvSpPr>
        <p:spPr>
          <a:xfrm>
            <a:off y="4157475" x="3550700"/>
            <a:ext cy="993400" cx="3108325"/>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Product delivery process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Concept to launch</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Manufacturing process</a:t>
            </a:r>
          </a:p>
        </p:txBody>
      </p:sp>
      <p:sp>
        <p:nvSpPr>
          <p:cNvPr id="121" name="Shape 121"/>
          <p:cNvSpPr txBox="1"/>
          <p:nvPr/>
        </p:nvSpPr>
        <p:spPr>
          <a:xfrm>
            <a:off y="5596800" x="3748250"/>
            <a:ext cy="1601950" cx="3332324"/>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Customer delivery process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Supply chain</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Distribution</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Infomediation (distribution</a:t>
            </a:r>
          </a:p>
          <a:p>
            <a:pPr algn="l" marR="0" indent="0" marL="0">
              <a:lnSpc>
                <a:spcPct val="120138"/>
              </a:lnSpc>
              <a:spcBef>
                <a:spcPts val="0"/>
              </a:spcBef>
              <a:spcAft>
                <a:spcPts val="0"/>
              </a:spcAft>
              <a:buNone/>
            </a:pPr>
            <a:r>
              <a:rPr sz="2000" lang="en-US">
                <a:solidFill>
                  <a:srgbClr val="000000"/>
                </a:solidFill>
                <a:latin typeface="Arial"/>
                <a:ea typeface="Arial"/>
                <a:cs typeface="Arial"/>
                <a:sym typeface="Arial"/>
              </a:rPr>
              <a:t>of information)</a:t>
            </a:r>
          </a:p>
        </p:txBody>
      </p:sp>
      <p:sp>
        <p:nvSpPr>
          <p:cNvPr id="122" name="Shape 122"/>
          <p:cNvSpPr txBox="1"/>
          <p:nvPr/>
        </p:nvSpPr>
        <p:spPr>
          <a:xfrm>
            <a:off y="3818800" x="7983350"/>
            <a:ext cy="1296799" cx="1924749"/>
          </a:xfrm>
          <a:prstGeom prst="rect">
            <a:avLst/>
          </a:prstGeom>
          <a:noFill/>
          <a:ln>
            <a:noFill/>
          </a:ln>
        </p:spPr>
        <p:txBody>
          <a:bodyPr bIns="38100" rIns="38100" lIns="38100" tIns="38100" anchor="t" anchorCtr="0">
            <a:noAutofit/>
          </a:bodyPr>
          <a:lstStyle/>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Value-based</a:t>
            </a:r>
          </a:p>
          <a:p>
            <a:pPr algn="l" marR="0" indent="0" marL="0">
              <a:lnSpc>
                <a:spcPct val="120138"/>
              </a:lnSpc>
              <a:spcBef>
                <a:spcPts val="0"/>
              </a:spcBef>
              <a:spcAft>
                <a:spcPts val="0"/>
              </a:spcAft>
              <a:buNone/>
            </a:pPr>
            <a:r>
              <a:rPr b="1" sz="2000" lang="en-US">
                <a:solidFill>
                  <a:srgbClr val="000000"/>
                </a:solidFill>
                <a:latin typeface="Arial"/>
                <a:ea typeface="Arial"/>
                <a:cs typeface="Arial"/>
                <a:sym typeface="Arial"/>
              </a:rPr>
              <a:t>Strategies</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Pricing</a:t>
            </a:r>
          </a:p>
          <a:p>
            <a:pPr algn="l" lvl="0" marR="0" indent="-177800" marL="381000">
              <a:lnSpc>
                <a:spcPct val="120138"/>
              </a:lnSpc>
              <a:spcBef>
                <a:spcPts val="0"/>
              </a:spcBef>
              <a:spcAft>
                <a:spcPts val="0"/>
              </a:spcAft>
              <a:buClr>
                <a:srgbClr val="000000"/>
              </a:buClr>
              <a:buSzPct val="100000"/>
              <a:buFont typeface="Arial"/>
              <a:buChar char="●"/>
            </a:pPr>
            <a:r>
              <a:rPr sz="2000" lang="en-US">
                <a:solidFill>
                  <a:srgbClr val="000000"/>
                </a:solidFill>
                <a:latin typeface="Arial"/>
                <a:ea typeface="Arial"/>
                <a:cs typeface="Arial"/>
                <a:sym typeface="Arial"/>
              </a:rPr>
              <a:t>Communication</a:t>
            </a:r>
          </a:p>
        </p:txBody>
      </p:sp>
      <p:pic>
        <p:nvPicPr>
          <p:cNvPr id="123" name="Shape 123"/>
          <p:cNvPicPr preferRelativeResize="0"/>
          <p:nvPr/>
        </p:nvPicPr>
        <p:blipFill>
          <a:blip r:embed="rId5">
            <a:alphaModFix/>
          </a:blip>
          <a:stretch>
            <a:fillRect/>
          </a:stretch>
        </p:blipFill>
        <p:spPr>
          <a:xfrm>
            <a:off y="2698750" x="190500"/>
            <a:ext cy="3492474" cx="2529399"/>
          </a:xfrm>
          <a:prstGeom prst="rect">
            <a:avLst/>
          </a:prstGeom>
          <a:noFill/>
          <a:ln>
            <a:noFill/>
          </a:ln>
        </p:spPr>
      </p:pic>
      <p:pic>
        <p:nvPicPr>
          <p:cNvPr id="124" name="Shape 124"/>
          <p:cNvPicPr preferRelativeResize="0"/>
          <p:nvPr/>
        </p:nvPicPr>
        <p:blipFill>
          <a:blip r:embed="rId6">
            <a:alphaModFix/>
          </a:blip>
          <a:stretch>
            <a:fillRect/>
          </a:stretch>
        </p:blipFill>
        <p:spPr>
          <a:xfrm>
            <a:off y="1828800" x="3454400"/>
            <a:ext cy="2060099" cx="3353675"/>
          </a:xfrm>
          <a:prstGeom prst="rect">
            <a:avLst/>
          </a:prstGeom>
          <a:noFill/>
          <a:ln>
            <a:noFill/>
          </a:ln>
        </p:spPr>
      </p:pic>
      <p:pic>
        <p:nvPicPr>
          <p:cNvPr id="125" name="Shape 125"/>
          <p:cNvPicPr preferRelativeResize="0"/>
          <p:nvPr/>
        </p:nvPicPr>
        <p:blipFill>
          <a:blip r:embed="rId7">
            <a:alphaModFix/>
          </a:blip>
          <a:stretch>
            <a:fillRect/>
          </a:stretch>
        </p:blipFill>
        <p:spPr>
          <a:xfrm>
            <a:off y="3545400" x="7863400"/>
            <a:ext cy="1799149" cx="2053149"/>
          </a:xfrm>
          <a:prstGeom prst="rect">
            <a:avLst/>
          </a:prstGeom>
          <a:noFill/>
          <a:ln>
            <a:noFill/>
          </a:ln>
        </p:spPr>
      </p:pic>
      <p:pic>
        <p:nvPicPr>
          <p:cNvPr id="126" name="Shape 126"/>
          <p:cNvPicPr preferRelativeResize="0"/>
          <p:nvPr/>
        </p:nvPicPr>
        <p:blipFill>
          <a:blip r:embed="rId8">
            <a:alphaModFix/>
          </a:blip>
          <a:stretch>
            <a:fillRect/>
          </a:stretch>
        </p:blipFill>
        <p:spPr>
          <a:xfrm>
            <a:off y="2614075" x="3206750"/>
            <a:ext cy="3746500" cx="21150"/>
          </a:xfrm>
          <a:prstGeom prst="rect">
            <a:avLst/>
          </a:prstGeom>
          <a:noFill/>
          <a:ln>
            <a:noFill/>
          </a:ln>
        </p:spPr>
      </p:pic>
      <p:pic>
        <p:nvPicPr>
          <p:cNvPr id="127" name="Shape 127"/>
          <p:cNvPicPr preferRelativeResize="0"/>
          <p:nvPr/>
        </p:nvPicPr>
        <p:blipFill>
          <a:blip r:embed="rId9">
            <a:alphaModFix/>
          </a:blip>
          <a:stretch>
            <a:fillRect/>
          </a:stretch>
        </p:blipFill>
        <p:spPr>
          <a:xfrm>
            <a:off y="4554500" x="2700025"/>
            <a:ext cy="128575" cx="860349"/>
          </a:xfrm>
          <a:prstGeom prst="rect">
            <a:avLst/>
          </a:prstGeom>
          <a:noFill/>
          <a:ln>
            <a:noFill/>
          </a:ln>
        </p:spPr>
      </p:pic>
      <p:pic>
        <p:nvPicPr>
          <p:cNvPr id="128" name="Shape 128"/>
          <p:cNvPicPr preferRelativeResize="0"/>
          <p:nvPr/>
        </p:nvPicPr>
        <p:blipFill>
          <a:blip r:embed="rId10">
            <a:alphaModFix/>
          </a:blip>
          <a:stretch>
            <a:fillRect/>
          </a:stretch>
        </p:blipFill>
        <p:spPr>
          <a:xfrm>
            <a:off y="2582325" x="3206750"/>
            <a:ext cy="95250" cx="433900"/>
          </a:xfrm>
          <a:prstGeom prst="rect">
            <a:avLst/>
          </a:prstGeom>
          <a:noFill/>
          <a:ln>
            <a:noFill/>
          </a:ln>
        </p:spPr>
      </p:pic>
      <p:pic>
        <p:nvPicPr>
          <p:cNvPr id="129" name="Shape 129"/>
          <p:cNvPicPr preferRelativeResize="0"/>
          <p:nvPr/>
        </p:nvPicPr>
        <p:blipFill>
          <a:blip r:embed="rId11">
            <a:alphaModFix/>
          </a:blip>
          <a:stretch>
            <a:fillRect/>
          </a:stretch>
        </p:blipFill>
        <p:spPr>
          <a:xfrm>
            <a:off y="6307650" x="3206750"/>
            <a:ext cy="95250" cx="433900"/>
          </a:xfrm>
          <a:prstGeom prst="rect">
            <a:avLst/>
          </a:prstGeom>
          <a:noFill/>
          <a:ln>
            <a:noFill/>
          </a:ln>
        </p:spPr>
      </p:pic>
      <p:pic>
        <p:nvPicPr>
          <p:cNvPr id="130" name="Shape 130"/>
          <p:cNvPicPr preferRelativeResize="0"/>
          <p:nvPr/>
        </p:nvPicPr>
        <p:blipFill>
          <a:blip r:embed="rId8">
            <a:alphaModFix/>
          </a:blip>
          <a:stretch>
            <a:fillRect/>
          </a:stretch>
        </p:blipFill>
        <p:spPr>
          <a:xfrm>
            <a:off y="2614075" x="7440075"/>
            <a:ext cy="3746500" cx="21150"/>
          </a:xfrm>
          <a:prstGeom prst="rect">
            <a:avLst/>
          </a:prstGeom>
          <a:noFill/>
          <a:ln>
            <a:noFill/>
          </a:ln>
        </p:spPr>
      </p:pic>
      <p:pic>
        <p:nvPicPr>
          <p:cNvPr id="131" name="Shape 131"/>
          <p:cNvPicPr preferRelativeResize="0"/>
          <p:nvPr/>
        </p:nvPicPr>
        <p:blipFill>
          <a:blip r:embed="rId12">
            <a:alphaModFix/>
          </a:blip>
          <a:stretch>
            <a:fillRect/>
          </a:stretch>
        </p:blipFill>
        <p:spPr>
          <a:xfrm>
            <a:off y="4444975" x="6932075"/>
            <a:ext cy="95250" cx="952500"/>
          </a:xfrm>
          <a:prstGeom prst="rect">
            <a:avLst/>
          </a:prstGeom>
          <a:noFill/>
          <a:ln>
            <a:noFill/>
          </a:ln>
        </p:spPr>
      </p:pic>
      <p:pic>
        <p:nvPicPr>
          <p:cNvPr id="132" name="Shape 132"/>
          <p:cNvPicPr preferRelativeResize="0"/>
          <p:nvPr/>
        </p:nvPicPr>
        <p:blipFill>
          <a:blip r:embed="rId13">
            <a:alphaModFix/>
          </a:blip>
          <a:stretch>
            <a:fillRect/>
          </a:stretch>
        </p:blipFill>
        <p:spPr>
          <a:xfrm>
            <a:off y="2582325" x="6932075"/>
            <a:ext cy="95250" cx="529150"/>
          </a:xfrm>
          <a:prstGeom prst="rect">
            <a:avLst/>
          </a:prstGeom>
          <a:noFill/>
          <a:ln>
            <a:noFill/>
          </a:ln>
        </p:spPr>
      </p:pic>
      <p:pic>
        <p:nvPicPr>
          <p:cNvPr id="133" name="Shape 133"/>
          <p:cNvPicPr preferRelativeResize="0"/>
          <p:nvPr/>
        </p:nvPicPr>
        <p:blipFill>
          <a:blip r:embed="rId13">
            <a:alphaModFix/>
          </a:blip>
          <a:stretch>
            <a:fillRect/>
          </a:stretch>
        </p:blipFill>
        <p:spPr>
          <a:xfrm>
            <a:off y="6307650" x="6932075"/>
            <a:ext cy="95250" cx="529150"/>
          </a:xfrm>
          <a:prstGeom prst="rect">
            <a:avLst/>
          </a:prstGeom>
          <a:noFill/>
          <a:ln>
            <a:noFill/>
          </a:ln>
        </p:spPr>
      </p:pic>
      <p:pic>
        <p:nvPicPr>
          <p:cNvPr id="134" name="Shape 134"/>
          <p:cNvPicPr preferRelativeResize="0"/>
          <p:nvPr/>
        </p:nvPicPr>
        <p:blipFill>
          <a:blip r:embed="rId14">
            <a:alphaModFix/>
          </a:blip>
          <a:stretch>
            <a:fillRect/>
          </a:stretch>
        </p:blipFill>
        <p:spPr>
          <a:xfrm>
            <a:off y="5892800" x="3643100"/>
            <a:ext cy="1613000" cx="3269575"/>
          </a:xfrm>
          <a:prstGeom prst="rect">
            <a:avLst/>
          </a:prstGeom>
          <a:noFill/>
          <a:ln>
            <a:noFill/>
          </a:ln>
        </p:spPr>
      </p:pic>
      <p:pic>
        <p:nvPicPr>
          <p:cNvPr id="135" name="Shape 135"/>
          <p:cNvPicPr preferRelativeResize="0"/>
          <p:nvPr/>
        </p:nvPicPr>
        <p:blipFill>
          <a:blip r:embed="rId15">
            <a:alphaModFix/>
          </a:blip>
          <a:stretch>
            <a:fillRect/>
          </a:stretch>
        </p:blipFill>
        <p:spPr>
          <a:xfrm>
            <a:off y="4063975" x="3454400"/>
            <a:ext cy="1532300" cx="3479974"/>
          </a:xfrm>
          <a:prstGeom prst="rect">
            <a:avLst/>
          </a:prstGeom>
          <a:noFill/>
          <a:ln>
            <a:noFill/>
          </a:ln>
        </p:spPr>
      </p:pic>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39" name="Shape 139"/>
        <p:cNvGrpSpPr/>
        <p:nvPr/>
      </p:nvGrpSpPr>
      <p:grpSpPr>
        <a:xfrm>
          <a:off y="0" x="0"/>
          <a:ext cy="0" cx="0"/>
          <a:chOff y="0" x="0"/>
          <a:chExt cy="0" cx="0"/>
        </a:xfrm>
      </p:grpSpPr>
      <p:sp>
        <p:nvSpPr>
          <p:cNvPr id="140" name="Shape 140"/>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141" name="Shape 141"/>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142" name="Shape 142"/>
          <p:cNvSpPr txBox="1"/>
          <p:nvPr/>
        </p:nvSpPr>
        <p:spPr>
          <a:xfrm>
            <a:off y="-158725" x="508000"/>
            <a:ext cy="1820675"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Piraeus Bank CRM example</a:t>
            </a:r>
          </a:p>
        </p:txBody>
      </p:sp>
      <p:sp>
        <p:nvSpPr>
          <p:cNvPr id="143" name="Shape 143"/>
          <p:cNvSpPr txBox="1"/>
          <p:nvPr/>
        </p:nvSpPr>
        <p:spPr>
          <a:xfrm>
            <a:off y="1735650" x="301625"/>
            <a:ext cy="5089150" cx="9324249"/>
          </a:xfrm>
          <a:prstGeom prst="rect">
            <a:avLst/>
          </a:prstGeom>
          <a:noFill/>
          <a:ln>
            <a:noFill/>
          </a:ln>
        </p:spPr>
        <p:txBody>
          <a:bodyPr bIns="38100" rIns="38100" lIns="38100" tIns="38100" anchor="t" anchorCtr="0">
            <a:noAutofit/>
          </a:bodyPr>
          <a:lstStyle/>
          <a:p>
            <a:pPr algn="l" marR="0" indent="0" marL="0">
              <a:lnSpc>
                <a:spcPct val="108125"/>
              </a:lnSpc>
              <a:spcBef>
                <a:spcPts val="0"/>
              </a:spcBef>
              <a:spcAft>
                <a:spcPts val="0"/>
              </a:spcAft>
              <a:buNone/>
            </a:pPr>
            <a:r>
              <a:t/>
            </a:r>
            <a:endParaRPr sz="2222">
              <a:solidFill>
                <a:srgbClr val="000000"/>
              </a:solidFill>
              <a:latin typeface="Arial"/>
              <a:ea typeface="Arial"/>
              <a:cs typeface="Arial"/>
              <a:sym typeface="Arial"/>
            </a:endParaRPr>
          </a:p>
          <a:p>
            <a:pPr algn="l" marR="0" indent="0" marL="0">
              <a:lnSpc>
                <a:spcPct val="108125"/>
              </a:lnSpc>
              <a:spcBef>
                <a:spcPts val="583"/>
              </a:spcBef>
              <a:spcAft>
                <a:spcPts val="0"/>
              </a:spcAft>
              <a:buNone/>
            </a:pPr>
            <a:r>
              <a:rPr b="1" sz="2222" lang="en-US">
                <a:solidFill>
                  <a:srgbClr val="000000"/>
                </a:solidFill>
                <a:latin typeface="Arial"/>
                <a:ea typeface="Arial"/>
                <a:cs typeface="Arial"/>
                <a:sym typeface="Arial"/>
              </a:rPr>
              <a:t>Improved customer service, leading to happier customers was one goal, but increasing revenues per customer was vital to the bank</a:t>
            </a:r>
            <a:r>
              <a:rPr b="1" sz="2222" lang="en-US">
                <a:solidFill>
                  <a:srgbClr val="000000"/>
                </a:solidFill>
                <a:latin typeface="DejaVu Sans"/>
                <a:ea typeface="DejaVu Sans"/>
                <a:cs typeface="DejaVu Sans"/>
                <a:sym typeface="DejaVu Sans"/>
              </a:rPr>
              <a:t>’</a:t>
            </a:r>
            <a:r>
              <a:rPr b="1" sz="2222" lang="en-US">
                <a:solidFill>
                  <a:srgbClr val="000000"/>
                </a:solidFill>
                <a:latin typeface="Arial"/>
                <a:ea typeface="Arial"/>
                <a:cs typeface="Arial"/>
                <a:sym typeface="Arial"/>
              </a:rPr>
              <a:t>s success. The Misys core banking solution, Misys Equation, is a crucial component within Piraeus Bank</a:t>
            </a:r>
            <a:r>
              <a:rPr b="1" sz="2222" lang="en-US">
                <a:solidFill>
                  <a:srgbClr val="000000"/>
                </a:solidFill>
                <a:latin typeface="DejaVu Sans"/>
                <a:ea typeface="DejaVu Sans"/>
                <a:cs typeface="DejaVu Sans"/>
                <a:sym typeface="DejaVu Sans"/>
              </a:rPr>
              <a:t>’</a:t>
            </a:r>
            <a:r>
              <a:rPr b="1" sz="2222" lang="en-US">
                <a:solidFill>
                  <a:srgbClr val="000000"/>
                </a:solidFill>
                <a:latin typeface="Arial"/>
                <a:ea typeface="Arial"/>
                <a:cs typeface="Arial"/>
                <a:sym typeface="Arial"/>
              </a:rPr>
              <a:t>s Customer Relationship Management (CRM) strategy, where it underpins tailor-made CRM applications. The Misys software ensures that critically important customer data and transactional information is available whenever and wherever needed. </a:t>
            </a:r>
            <a:r>
              <a:rPr b="1" sz="2222" lang="en-US">
                <a:solidFill>
                  <a:srgbClr val="0A2138"/>
                </a:solidFill>
                <a:latin typeface="Arial"/>
                <a:ea typeface="Arial"/>
                <a:cs typeface="Arial"/>
                <a:sym typeface="Arial"/>
              </a:rPr>
              <a:t>Mobile, internet and call centre banking, electronic brokerage, consumer lending </a:t>
            </a:r>
            <a:r>
              <a:rPr b="1" sz="2222" lang="en-US">
                <a:solidFill>
                  <a:srgbClr val="000000"/>
                </a:solidFill>
                <a:latin typeface="Arial"/>
                <a:ea typeface="Arial"/>
                <a:cs typeface="Arial"/>
                <a:sym typeface="Arial"/>
              </a:rPr>
              <a:t>and asset management systems are all fed with this information to help customers benefit, and staff deliver, excellent service. Since going live, the successes have been significant, particularly in the area of call centre cross selling. </a:t>
            </a:r>
          </a:p>
          <a:p>
            <a:pPr algn="l" marR="0" indent="0" marL="0">
              <a:lnSpc>
                <a:spcPct val="120192"/>
              </a:lnSpc>
              <a:spcBef>
                <a:spcPts val="542"/>
              </a:spcBef>
              <a:spcAft>
                <a:spcPts val="0"/>
              </a:spcAft>
              <a:buNone/>
            </a:pPr>
            <a:r>
              <a:t/>
            </a:r>
            <a:endParaRPr sz="2888">
              <a:solidFill>
                <a:srgbClr val="000000"/>
              </a:solidFill>
              <a:latin typeface="Arial"/>
              <a:ea typeface="Arial"/>
              <a:cs typeface="Arial"/>
              <a:sym typeface="Arial"/>
            </a:endParaRP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47" name="Shape 147"/>
        <p:cNvGrpSpPr/>
        <p:nvPr/>
      </p:nvGrpSpPr>
      <p:grpSpPr>
        <a:xfrm>
          <a:off y="0" x="0"/>
          <a:ext cy="0" cx="0"/>
          <a:chOff y="0" x="0"/>
          <a:chExt cy="0" cx="0"/>
        </a:xfrm>
      </p:grpSpPr>
      <p:sp>
        <p:nvSpPr>
          <p:cNvPr id="148" name="Shape 148"/>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149" name="Shape 149"/>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150" name="Shape 150"/>
          <p:cNvSpPr txBox="1"/>
          <p:nvPr/>
        </p:nvSpPr>
        <p:spPr>
          <a:xfrm>
            <a:off y="51150" x="508000"/>
            <a:ext cy="1820675" cx="9220200"/>
          </a:xfrm>
          <a:prstGeom prst="rect">
            <a:avLst/>
          </a:prstGeom>
          <a:noFill/>
          <a:ln>
            <a:noFill/>
          </a:ln>
        </p:spPr>
        <p:txBody>
          <a:bodyPr bIns="38100" rIns="38100" lIns="38100" tIns="38100" anchor="b" anchorCtr="0">
            <a:noAutofit/>
          </a:bodyPr>
          <a:lstStyle/>
          <a:p>
            <a:pPr algn="l" marR="0" indent="0" marL="0">
              <a:lnSpc>
                <a:spcPct val="120192"/>
              </a:lnSpc>
              <a:spcBef>
                <a:spcPts val="0"/>
              </a:spcBef>
              <a:spcAft>
                <a:spcPts val="0"/>
              </a:spcAft>
              <a:buNone/>
            </a:pPr>
            <a:r>
              <a:rPr sz="2888" lang="en-US">
                <a:solidFill>
                  <a:srgbClr val="04617B"/>
                </a:solidFill>
                <a:latin typeface="Arial"/>
                <a:ea typeface="Arial"/>
                <a:cs typeface="Arial"/>
                <a:sym typeface="Arial"/>
              </a:rPr>
              <a:t>Pireaus Bank CRM example</a:t>
            </a:r>
          </a:p>
        </p:txBody>
      </p:sp>
      <p:sp>
        <p:nvSpPr>
          <p:cNvPr id="151" name="Shape 151"/>
          <p:cNvSpPr txBox="1"/>
          <p:nvPr/>
        </p:nvSpPr>
        <p:spPr>
          <a:xfrm>
            <a:off y="1774450" x="301625"/>
            <a:ext cy="5089150" cx="9324249"/>
          </a:xfrm>
          <a:prstGeom prst="rect">
            <a:avLst/>
          </a:prstGeom>
          <a:noFill/>
          <a:ln>
            <a:noFill/>
          </a:ln>
        </p:spPr>
        <p:txBody>
          <a:bodyPr bIns="38100" rIns="38100" lIns="38100" tIns="38100" anchor="t" anchorCtr="0">
            <a:noAutofit/>
          </a:bodyPr>
          <a:lstStyle/>
          <a:p>
            <a:pPr algn="l" marR="0" indent="0" marL="0">
              <a:lnSpc>
                <a:spcPct val="108125"/>
              </a:lnSpc>
              <a:spcBef>
                <a:spcPts val="0"/>
              </a:spcBef>
              <a:spcAft>
                <a:spcPts val="0"/>
              </a:spcAft>
              <a:buNone/>
            </a:pPr>
            <a:r>
              <a:t/>
            </a:r>
            <a:endParaRPr sz="2222">
              <a:solidFill>
                <a:srgbClr val="000000"/>
              </a:solidFill>
              <a:latin typeface="Arial"/>
              <a:ea typeface="Arial"/>
              <a:cs typeface="Arial"/>
              <a:sym typeface="Arial"/>
            </a:endParaRPr>
          </a:p>
          <a:p>
            <a:pPr algn="l" marR="0" indent="0" marL="0">
              <a:lnSpc>
                <a:spcPct val="108125"/>
              </a:lnSpc>
              <a:spcBef>
                <a:spcPts val="583"/>
              </a:spcBef>
              <a:spcAft>
                <a:spcPts val="0"/>
              </a:spcAft>
              <a:buNone/>
            </a:pPr>
            <a:r>
              <a:rPr b="1" sz="2000" lang="en-US">
                <a:solidFill>
                  <a:srgbClr val="000000"/>
                </a:solidFill>
                <a:latin typeface="Arial"/>
                <a:ea typeface="Arial"/>
                <a:cs typeface="Arial"/>
                <a:sym typeface="Arial"/>
              </a:rPr>
              <a:t>Misys software has helped Piraeus Bank to launch new products and services, for example enabling the introduction of a pioneering automated lending system. Covering a wide range of products, including mortgages, car and general consumer loans, today the system receives over 3,000 applications every single day.</a:t>
            </a: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55" name="Shape 155"/>
        <p:cNvGrpSpPr/>
        <p:nvPr/>
      </p:nvGrpSpPr>
      <p:grpSpPr>
        <a:xfrm>
          <a:off y="0" x="0"/>
          <a:ext cy="0" cx="0"/>
          <a:chOff y="0" x="0"/>
          <a:chExt cy="0" cx="0"/>
        </a:xfrm>
      </p:grpSpPr>
      <p:sp>
        <p:nvSpPr>
          <p:cNvPr id="156" name="Shape 156"/>
          <p:cNvSpPr txBox="1"/>
          <p:nvPr/>
        </p:nvSpPr>
        <p:spPr>
          <a:xfrm>
            <a:off y="7059075" x="508000"/>
            <a:ext cy="480124" cx="2441574"/>
          </a:xfrm>
          <a:prstGeom prst="rect">
            <a:avLst/>
          </a:prstGeom>
          <a:noFill/>
          <a:ln>
            <a:noFill/>
          </a:ln>
        </p:spPr>
        <p:txBody>
          <a:bodyPr bIns="38100" rIns="38100" lIns="38100" tIns="38100" anchor="b" anchorCtr="0">
            <a:noAutofit/>
          </a:bodyPr>
          <a:lstStyle/>
          <a:p>
            <a:pPr algn="l" marR="0" indent="0" marL="0">
              <a:lnSpc>
                <a:spcPct val="119791"/>
              </a:lnSpc>
              <a:spcBef>
                <a:spcPts val="0"/>
              </a:spcBef>
              <a:spcAft>
                <a:spcPts val="0"/>
              </a:spcAft>
              <a:buNone/>
            </a:pPr>
            <a:r>
              <a:rPr sz="1333" lang="en-US">
                <a:solidFill>
                  <a:srgbClr val="045C75"/>
                </a:solidFill>
                <a:latin typeface="Arial"/>
                <a:ea typeface="Arial"/>
                <a:cs typeface="Arial"/>
                <a:sym typeface="Arial"/>
              </a:rPr>
              <a:t>Tuesday, November 2, 2010</a:t>
            </a:r>
          </a:p>
        </p:txBody>
      </p:sp>
      <p:pic>
        <p:nvPicPr>
          <p:cNvPr id="157" name="Shape 157"/>
          <p:cNvPicPr preferRelativeResize="0"/>
          <p:nvPr/>
        </p:nvPicPr>
        <p:blipFill>
          <a:blip r:embed="rId4">
            <a:alphaModFix/>
          </a:blip>
          <a:stretch>
            <a:fillRect/>
          </a:stretch>
        </p:blipFill>
        <p:spPr>
          <a:xfrm>
            <a:off y="222250" x="0"/>
            <a:ext cy="730225" cx="10160000"/>
          </a:xfrm>
          <a:prstGeom prst="rect">
            <a:avLst/>
          </a:prstGeom>
          <a:noFill/>
          <a:ln>
            <a:noFill/>
          </a:ln>
        </p:spPr>
      </p:pic>
      <p:sp>
        <p:nvSpPr>
          <p:cNvPr id="158" name="Shape 158"/>
          <p:cNvSpPr txBox="1"/>
          <p:nvPr/>
        </p:nvSpPr>
        <p:spPr>
          <a:xfrm>
            <a:off y="368650" x="508000"/>
            <a:ext cy="1295024" cx="9220200"/>
          </a:xfrm>
          <a:prstGeom prst="rect">
            <a:avLst/>
          </a:prstGeom>
          <a:noFill/>
          <a:ln>
            <a:noFill/>
          </a:ln>
        </p:spPr>
        <p:txBody>
          <a:bodyPr bIns="38100" rIns="38100" lIns="38100" tIns="38100" anchor="b" anchorCtr="0">
            <a:noAutofit/>
          </a:bodyPr>
          <a:lstStyle/>
          <a:p>
            <a:pPr algn="l" marR="0" indent="0" marL="0">
              <a:lnSpc>
                <a:spcPct val="120089"/>
              </a:lnSpc>
              <a:spcBef>
                <a:spcPts val="0"/>
              </a:spcBef>
              <a:spcAft>
                <a:spcPts val="0"/>
              </a:spcAft>
              <a:buNone/>
            </a:pPr>
            <a:r>
              <a:rPr b="1" sz="3111" lang="en-US">
                <a:solidFill>
                  <a:srgbClr val="04617B"/>
                </a:solidFill>
                <a:latin typeface="Arial"/>
                <a:ea typeface="Arial"/>
                <a:cs typeface="Arial"/>
                <a:sym typeface="Arial"/>
              </a:rPr>
              <a:t>Summary</a:t>
            </a:r>
          </a:p>
        </p:txBody>
      </p:sp>
      <p:sp>
        <p:nvSpPr>
          <p:cNvPr id="159" name="Shape 159"/>
          <p:cNvSpPr txBox="1"/>
          <p:nvPr/>
        </p:nvSpPr>
        <p:spPr>
          <a:xfrm>
            <a:off y="2049625" x="1100650"/>
            <a:ext cy="4649950" cx="8031324"/>
          </a:xfrm>
          <a:prstGeom prst="rect">
            <a:avLst/>
          </a:prstGeom>
          <a:noFill/>
          <a:ln>
            <a:noFill/>
          </a:ln>
        </p:spPr>
        <p:txBody>
          <a:bodyPr bIns="38100" rIns="38100" lIns="38100" tIns="38100" anchor="t" anchorCtr="0">
            <a:noAutofit/>
          </a:bodyPr>
          <a:lstStyle/>
          <a:p>
            <a:pPr algn="l" rtl="0" marR="0" indent="0" marL="0">
              <a:lnSpc>
                <a:spcPct val="120139"/>
              </a:lnSpc>
              <a:spcBef>
                <a:spcPts val="0"/>
              </a:spcBef>
              <a:spcAft>
                <a:spcPts val="0"/>
              </a:spcAft>
              <a:buNone/>
            </a:pPr>
            <a:r>
              <a:t/>
            </a:r>
            <a:endParaRPr u="sng" b="1" sz="2000">
              <a:solidFill>
                <a:srgbClr val="000000"/>
              </a:solidFill>
              <a:latin typeface="Arial"/>
              <a:ea typeface="Arial"/>
              <a:cs typeface="Arial"/>
              <a:sym typeface="Arial"/>
            </a:endParaRP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CRM is a new business philosophy based on trust and value</a:t>
            </a:r>
          </a:p>
          <a:p>
            <a:pPr algn="l" rtl="0" marR="0" indent="0" marL="0">
              <a:lnSpc>
                <a:spcPct val="120139"/>
              </a:lnSpc>
              <a:spcBef>
                <a:spcPts val="0"/>
              </a:spcBef>
              <a:spcAft>
                <a:spcPts val="0"/>
              </a:spcAft>
              <a:buNone/>
            </a:pPr>
            <a:r>
              <a:t/>
            </a:r>
            <a:endParaRPr b="1" sz="2000">
              <a:solidFill>
                <a:srgbClr val="000000"/>
              </a:solidFill>
              <a:latin typeface="Arial"/>
              <a:ea typeface="Arial"/>
              <a:cs typeface="Arial"/>
              <a:sym typeface="Arial"/>
            </a:endParaRP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The core function of CRM is the value creation process </a:t>
            </a:r>
          </a:p>
          <a:p>
            <a:pPr algn="l" rtl="0" marR="0" indent="0" marL="0">
              <a:lnSpc>
                <a:spcPct val="120139"/>
              </a:lnSpc>
              <a:spcBef>
                <a:spcPts val="0"/>
              </a:spcBef>
              <a:spcAft>
                <a:spcPts val="0"/>
              </a:spcAft>
              <a:buNone/>
            </a:pPr>
            <a:r>
              <a:t/>
            </a:r>
            <a:endParaRPr b="1" sz="2000">
              <a:solidFill>
                <a:srgbClr val="000000"/>
              </a:solidFill>
              <a:latin typeface="Arial"/>
              <a:ea typeface="Arial"/>
              <a:cs typeface="Arial"/>
              <a:sym typeface="Arial"/>
            </a:endParaRP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Customer relationships develop over time </a:t>
            </a:r>
          </a:p>
          <a:p>
            <a:pPr algn="l" rtl="0" marR="0" indent="0" marL="0">
              <a:lnSpc>
                <a:spcPct val="120139"/>
              </a:lnSpc>
              <a:spcBef>
                <a:spcPts val="0"/>
              </a:spcBef>
              <a:spcAft>
                <a:spcPts val="0"/>
              </a:spcAft>
              <a:buNone/>
            </a:pPr>
            <a:r>
              <a:t/>
            </a:r>
            <a:endParaRPr b="1" sz="2000">
              <a:solidFill>
                <a:srgbClr val="000000"/>
              </a:solidFill>
              <a:latin typeface="Arial"/>
              <a:ea typeface="Arial"/>
              <a:cs typeface="Arial"/>
              <a:sym typeface="Arial"/>
            </a:endParaRP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The role of global salespeople in the process is that of both </a:t>
            </a: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relationship builders and relationship promoter </a:t>
            </a:r>
          </a:p>
          <a:p>
            <a:pPr algn="l" rtl="0" marR="0" indent="0" marL="0">
              <a:lnSpc>
                <a:spcPct val="120139"/>
              </a:lnSpc>
              <a:spcBef>
                <a:spcPts val="0"/>
              </a:spcBef>
              <a:spcAft>
                <a:spcPts val="0"/>
              </a:spcAft>
              <a:buNone/>
            </a:pPr>
            <a:r>
              <a:t/>
            </a:r>
            <a:endParaRPr b="1" sz="2000">
              <a:solidFill>
                <a:srgbClr val="000000"/>
              </a:solidFill>
              <a:latin typeface="Arial"/>
              <a:ea typeface="Arial"/>
              <a:cs typeface="Arial"/>
              <a:sym typeface="Arial"/>
            </a:endParaRP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The basic premise of CRM is to offer superior value to </a:t>
            </a: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customers in an effort to turn prospects into </a:t>
            </a: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customers, customers into loyal customers, and </a:t>
            </a:r>
          </a:p>
          <a:p>
            <a:pPr algn="l" rtl="0" marR="0" indent="0" marL="0">
              <a:lnSpc>
                <a:spcPct val="120139"/>
              </a:lnSpc>
              <a:spcBef>
                <a:spcPts val="0"/>
              </a:spcBef>
              <a:spcAft>
                <a:spcPts val="0"/>
              </a:spcAft>
              <a:buNone/>
            </a:pPr>
            <a:r>
              <a:rPr b="1" sz="2000" lang="en-US">
                <a:solidFill>
                  <a:srgbClr val="000000"/>
                </a:solidFill>
                <a:latin typeface="Arial"/>
                <a:ea typeface="Arial"/>
                <a:cs typeface="Arial"/>
                <a:sym typeface="Arial"/>
              </a:rPr>
              <a:t>loyal customers into partners.</a:t>
            </a:r>
            <a:r>
              <a:rPr sz="2000" lang="en-US">
                <a:solidFill>
                  <a:srgbClr val="000000"/>
                </a:solidFill>
                <a:latin typeface="Arial"/>
                <a:ea typeface="Arial"/>
                <a:cs typeface="Arial"/>
                <a:sym typeface="Arial"/>
              </a:rPr>
              <a:t> </a:t>
            </a: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Custom Theme">
  <a:themeElements>
    <a:clrScheme name="blank">
      <a:dk1>
        <a:srgbClr val="000000"/>
      </a:dk1>
      <a:lt1>
        <a:srgbClr val="FFFFFF"/>
      </a:lt1>
      <a:dk2>
        <a:srgbClr val="073763"/>
      </a:dk2>
      <a:lt2>
        <a:srgbClr val="CFE2F3"/>
      </a:lt2>
      <a:accent1>
        <a:srgbClr val="404040"/>
      </a:accent1>
      <a:accent2>
        <a:srgbClr val="808080"/>
      </a:accent2>
      <a:accent3>
        <a:srgbClr val="C0C0C0"/>
      </a:accent3>
      <a:accent4>
        <a:srgbClr val="396187"/>
      </a:accent4>
      <a:accent5>
        <a:srgbClr val="6B8CAB"/>
      </a:accent5>
      <a:accent6>
        <a:srgbClr val="9DB7CF"/>
      </a:accent6>
      <a:hlink>
        <a:srgbClr val="0000EE"/>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3.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