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png" ContentType="image/png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strictFirstAndLastChars="0" showSpecialPlsOnTitleSld="0" firstSlideNum="0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7620000" cx="10160000"/>
  <p:notesSz cy="10160000" cx="7620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6019ACF3-1D25-4992-ADBF-4C5B76CEBEB8}">
  <a:tblStyle styleName="Table_0" styleId="{6019ACF3-1D25-4992-ADBF-4C5B76CEBEB8}"/>
</a:tblStyleLst>
</file>

<file path=ppt/_rels/presentation.xml.rels><?xml version="1.0" encoding="UTF-8" standalone="yes"?><Relationships xmlns="http://schemas.openxmlformats.org/package/2006/relationships"><Relationship Target="slides/slide14.xml" Type="http://schemas.openxmlformats.org/officeDocument/2006/relationships/slide" Id="rId19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16.xml" Type="http://schemas.openxmlformats.org/officeDocument/2006/relationships/slide" Id="rId21"/><Relationship Target="presProps.xml" Type="http://schemas.openxmlformats.org/officeDocument/2006/relationships/presProps" Id="rId2"/><Relationship Target="slides/slide7.xml" Type="http://schemas.openxmlformats.org/officeDocument/2006/relationships/slide" Id="rId12"/><Relationship Target="slides/slide17.xml" Type="http://schemas.openxmlformats.org/officeDocument/2006/relationships/slide" Id="rId22"/><Relationship Target="slides/slide8.xml" Type="http://schemas.openxmlformats.org/officeDocument/2006/relationships/slide" Id="rId13"/><Relationship Target="theme/theme2.xml" Type="http://schemas.openxmlformats.org/officeDocument/2006/relationships/theme" Id="rId1"/><Relationship Target="slides/slide18.xml" Type="http://schemas.openxmlformats.org/officeDocument/2006/relationships/slide" Id="rId23"/><Relationship Target="slideMasters/slideMaster1.xml" Type="http://schemas.openxmlformats.org/officeDocument/2006/relationships/slideMaster" Id="rId4"/><Relationship Target="slides/slide5.xml" Type="http://schemas.openxmlformats.org/officeDocument/2006/relationships/slide" Id="rId10"/><Relationship Target="tableStyles.xml" Type="http://schemas.openxmlformats.org/officeDocument/2006/relationships/tableStyles" Id="rId3"/><Relationship Target="slides/slide6.xml" Type="http://schemas.openxmlformats.org/officeDocument/2006/relationships/slide" Id="rId11"/><Relationship Target="slides/slide15.xml" Type="http://schemas.openxmlformats.org/officeDocument/2006/relationships/slide" Id="rId20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1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3" name="Shape 2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" name="Shape 2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3" name="Shape 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" name="Shape 3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5" name="Shape 3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3" name="Shape 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4" name="Shape 4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45" name="Shape 4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3" name="Shape 5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4" name="Shape 5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5" name="Shape 5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3" name="Shape 6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4" name="Shape 6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3" name="Shape 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4" name="Shape 7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l" marR="0" indent="0" marL="0">
              <a:lnSpc>
                <a:spcPct val="112500"/>
              </a:lnSpc>
              <a:spcBef>
                <a:spcPts val="0"/>
              </a:spcBef>
              <a:spcAft>
                <a:spcPts val="302"/>
              </a:spcAft>
              <a:buNone/>
            </a:pPr>
            <a:r>
              <a:rPr sz="14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Demonstrate each one on a flipchart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3" name="Shape 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4" name="Shape 84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0" name="Shape 10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2" name="Shape 1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5" name="Shape 1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5" name="Shape 14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7" name="Shape 1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0" name="Shape 1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1" name="Shape 17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0" name="Shape 18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1" name="Shape 18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82" name="Shape 18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0" name="Shape 19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1" name="Shape 19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92" name="Shape 19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1" name="Shape 20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2" name="Shape 202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1" name="Shape 21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2" name="Shape 212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13" name="Shape 213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9" name="Shape 2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0" name="Shape 220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21" name="Shape 221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" name="Shape 5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6" name="Shape 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" name="Shape 7"/>
          <p:cNvSpPr txBox="1"/>
          <p:nvPr>
            <p:ph type="ctrTitle"/>
          </p:nvPr>
        </p:nvSpPr>
        <p:spPr>
          <a:xfrm>
            <a:off y="3048000" x="914400"/>
            <a:ext cy="1219199" cx="83312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4800"/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8" name="Shape 8"/>
          <p:cNvSpPr txBox="1"/>
          <p:nvPr>
            <p:ph idx="1" type="subTitle"/>
          </p:nvPr>
        </p:nvSpPr>
        <p:spPr>
          <a:xfrm>
            <a:off y="4572000" x="1828800"/>
            <a:ext cy="914400" cx="6502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9" name="Shape 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y="304800" x="304800"/>
            <a:ext cy="914400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y="1828800" x="304800"/>
            <a:ext cy="5486399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12" name="Shape 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" name="Shape 13"/>
          <p:cNvSpPr txBox="1"/>
          <p:nvPr>
            <p:ph type="title"/>
          </p:nvPr>
        </p:nvSpPr>
        <p:spPr>
          <a:xfrm>
            <a:off y="304800" x="304800"/>
            <a:ext cy="914400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/>
        </p:txBody>
      </p:sp>
      <p:sp>
        <p:nvSpPr>
          <p:cNvPr id="14" name="Shape 14"/>
          <p:cNvSpPr txBox="1"/>
          <p:nvPr>
            <p:ph idx="1" type="body"/>
          </p:nvPr>
        </p:nvSpPr>
        <p:spPr>
          <a:xfrm>
            <a:off y="1828800" x="304800"/>
            <a:ext cy="5486399" cx="4470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  <p:sp>
        <p:nvSpPr>
          <p:cNvPr id="15" name="Shape 15"/>
          <p:cNvSpPr txBox="1"/>
          <p:nvPr>
            <p:ph idx="2" type="body"/>
          </p:nvPr>
        </p:nvSpPr>
        <p:spPr>
          <a:xfrm>
            <a:off y="1828800" x="5384800"/>
            <a:ext cy="5486399" cx="4470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16" name="Shape 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" name="Shape 17"/>
          <p:cNvSpPr txBox="1"/>
          <p:nvPr>
            <p:ph idx="1" type="body"/>
          </p:nvPr>
        </p:nvSpPr>
        <p:spPr>
          <a:xfrm>
            <a:off y="6705600" x="304800"/>
            <a:ext cy="609599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theme/theme3.xml" Type="http://schemas.openxmlformats.org/officeDocument/2006/relationships/theme" Id="rId6"/><Relationship Target="../slideLayouts/slideLayout5.xml" Type="http://schemas.openxmlformats.org/officeDocument/2006/relationships/slideLayout" Id="rId5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FFFFF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1.png" Type="http://schemas.openxmlformats.org/officeDocument/2006/relationships/image" Id="rId4"/><Relationship Target="../media/image11.png" Type="http://schemas.openxmlformats.org/officeDocument/2006/relationships/image" Id="rId3"/><Relationship Target="../media/image03.png" Type="http://schemas.openxmlformats.org/officeDocument/2006/relationships/image" Id="rId5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15.png" Type="http://schemas.openxmlformats.org/officeDocument/2006/relationships/image" Id="rId7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16.png" Type="http://schemas.openxmlformats.org/officeDocument/2006/relationships/image" Id="rId7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06.png" Type="http://schemas.openxmlformats.org/officeDocument/2006/relationships/image" Id="rId7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12.png" Type="http://schemas.openxmlformats.org/officeDocument/2006/relationships/image" Id="rId7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08.png" Type="http://schemas.openxmlformats.org/officeDocument/2006/relationships/image" Id="rId8"/><Relationship Target="../media/image17.png" Type="http://schemas.openxmlformats.org/officeDocument/2006/relationships/image" Id="rId7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3.png" Type="http://schemas.openxmlformats.org/officeDocument/2006/relationships/image" Id="rId10"/><Relationship Target="../media/image02.png" Type="http://schemas.openxmlformats.org/officeDocument/2006/relationships/image" Id="rId4"/><Relationship Target="../media/image14.png" Type="http://schemas.openxmlformats.org/officeDocument/2006/relationships/image" Id="rId11"/><Relationship Target="../media/image05.png" Type="http://schemas.openxmlformats.org/officeDocument/2006/relationships/image" Id="rId3"/><Relationship Target="../media/image09.png" Type="http://schemas.openxmlformats.org/officeDocument/2006/relationships/image" Id="rId9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07.png" Type="http://schemas.openxmlformats.org/officeDocument/2006/relationships/image" Id="rId8"/><Relationship Target="../media/image10.png" Type="http://schemas.openxmlformats.org/officeDocument/2006/relationships/image" Id="rId7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21.png" Type="http://schemas.openxmlformats.org/officeDocument/2006/relationships/image" Id="rId7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20.png" Type="http://schemas.openxmlformats.org/officeDocument/2006/relationships/image" Id="rId7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24.png" Type="http://schemas.openxmlformats.org/officeDocument/2006/relationships/image" Id="rId9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18.png" Type="http://schemas.openxmlformats.org/officeDocument/2006/relationships/image" Id="rId8"/><Relationship Target="../media/image19.png" Type="http://schemas.openxmlformats.org/officeDocument/2006/relationships/image" Id="rId7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23.png" Type="http://schemas.openxmlformats.org/officeDocument/2006/relationships/image" Id="rId7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26.png" Type="http://schemas.openxmlformats.org/officeDocument/2006/relationships/image" Id="rId7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Relationship Target="../media/image22.png" Type="http://schemas.openxmlformats.org/officeDocument/2006/relationships/image" Id="rId7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png" Type="http://schemas.openxmlformats.org/officeDocument/2006/relationships/image" Id="rId4"/><Relationship Target="../media/image05.png" Type="http://schemas.openxmlformats.org/officeDocument/2006/relationships/image" Id="rId3"/><Relationship Target="../media/image04.png" Type="http://schemas.openxmlformats.org/officeDocument/2006/relationships/image" Id="rId6"/><Relationship Target="../media/image00.jpg" Type="http://schemas.openxmlformats.org/officeDocument/2006/relationships/image" Id="rId5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5.png" Type="http://schemas.openxmlformats.org/officeDocument/2006/relationships/image" Id="rId4"/><Relationship Target="../media/image11.png" Type="http://schemas.openxmlformats.org/officeDocument/2006/relationships/image" Id="rId3"/><Relationship Target="../media/image00.jpg" Type="http://schemas.openxmlformats.org/officeDocument/2006/relationships/image" Id="rId6"/><Relationship Target="../media/image27.png" Type="http://schemas.openxmlformats.org/officeDocument/2006/relationships/image" Id="rId5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9" name="Shape 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0" x="566575"/>
            <a:ext cy="2075550" cx="28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Shape 20"/>
          <p:cNvSpPr txBox="1"/>
          <p:nvPr/>
        </p:nvSpPr>
        <p:spPr>
          <a:xfrm>
            <a:off y="1342525" x="652775"/>
            <a:ext cy="553049" cx="95833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164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225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</a:t>
            </a:r>
          </a:p>
        </p:txBody>
      </p:sp>
      <p:sp>
        <p:nvSpPr>
          <p:cNvPr id="21" name="Shape 21"/>
          <p:cNvSpPr txBox="1"/>
          <p:nvPr/>
        </p:nvSpPr>
        <p:spPr>
          <a:xfrm>
            <a:off y="1824175" x="673600"/>
            <a:ext cy="377024" cx="3247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16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2015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</p:txBody>
      </p:sp>
      <p:pic>
        <p:nvPicPr>
          <p:cNvPr id="22" name="Shape 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2652100" x="249675"/>
            <a:ext cy="3776350" cx="292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" name="Shape 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7" name="Shape 2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2</a:t>
            </a:r>
          </a:p>
        </p:txBody>
      </p:sp>
      <p:pic>
        <p:nvPicPr>
          <p:cNvPr id="28" name="Shape 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Shape 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Shape 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Shape 31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Agenda</a:t>
            </a:r>
          </a:p>
        </p:txBody>
      </p:sp>
      <p:sp>
        <p:nvSpPr>
          <p:cNvPr id="32" name="Shape 32"/>
          <p:cNvSpPr txBox="1"/>
          <p:nvPr>
            <p:ph idx="1" type="body"/>
          </p:nvPr>
        </p:nvSpPr>
        <p:spPr>
          <a:xfrm>
            <a:off y="1973000" x="543975"/>
            <a:ext cy="4721475" cx="92202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lvl="0" marR="0" indent="-210816" marL="3810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 Case Study is</a:t>
            </a:r>
          </a:p>
          <a:p>
            <a:pPr algn="l" marR="0" indent="0" marL="0">
              <a:lnSpc>
                <a:spcPct val="120312"/>
              </a:lnSpc>
              <a:spcBef>
                <a:spcPts val="76"/>
              </a:spcBef>
              <a:spcAft>
                <a:spcPts val="0"/>
              </a:spcAft>
              <a:buNone/>
            </a:pPr>
            <a:r>
              <a:t/>
            </a:r>
            <a:endParaRPr sz="80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10816" marL="38100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About TIMES</a:t>
            </a:r>
          </a:p>
          <a:p>
            <a:pPr algn="l" marR="0" indent="0" marL="0">
              <a:lnSpc>
                <a:spcPct val="120312"/>
              </a:lnSpc>
              <a:spcBef>
                <a:spcPts val="76"/>
              </a:spcBef>
              <a:spcAft>
                <a:spcPts val="0"/>
              </a:spcAft>
              <a:buNone/>
            </a:pPr>
            <a:r>
              <a:t/>
            </a:r>
            <a:endParaRPr sz="80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10816" marL="38100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Structuring the case work</a:t>
            </a:r>
          </a:p>
          <a:p>
            <a:pPr algn="l" lvl="1" marR="0" indent="-50800" marL="762000">
              <a:lnSpc>
                <a:spcPct val="120312"/>
              </a:lnSpc>
              <a:spcBef>
                <a:spcPts val="76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sz="80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Identifying the problem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Analysing the case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Evaluating options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recommendation</a:t>
            </a:r>
          </a:p>
          <a:p>
            <a:pPr algn="l" lvl="1" marR="0" indent="-50800" marL="762000">
              <a:lnSpc>
                <a:spcPct val="120312"/>
              </a:lnSpc>
              <a:spcBef>
                <a:spcPts val="76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sz="80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10816" marL="38100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Presentation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expected?</a:t>
            </a:r>
          </a:p>
          <a:p>
            <a:pPr algn="l" lvl="1" marR="0" indent="-50800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sz="221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6" name="Shape 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" name="Shape 3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3</a:t>
            </a:r>
          </a:p>
        </p:txBody>
      </p:sp>
      <p:pic>
        <p:nvPicPr>
          <p:cNvPr id="38" name="Shape 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Shape 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Shape 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Shape 41"/>
          <p:cNvSpPr txBox="1"/>
          <p:nvPr>
            <p:ph type="title"/>
          </p:nvPr>
        </p:nvSpPr>
        <p:spPr>
          <a:xfrm>
            <a:off y="993700" x="3123200"/>
            <a:ext cy="801074" cx="59930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What a Case Study is and where it comes from</a:t>
            </a:r>
          </a:p>
        </p:txBody>
      </p:sp>
      <p:sp>
        <p:nvSpPr>
          <p:cNvPr id="42" name="Shape 42"/>
          <p:cNvSpPr txBox="1"/>
          <p:nvPr>
            <p:ph idx="1" type="body"/>
          </p:nvPr>
        </p:nvSpPr>
        <p:spPr>
          <a:xfrm>
            <a:off y="1995400" x="543975"/>
            <a:ext cy="5011099" cx="92202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lvl="0" marR="0" indent="-204416" marL="381000">
              <a:lnSpc>
                <a:spcPct val="11979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4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case study is a description of a tough business situation that helps the reader understand business challenges more in-depth</a:t>
            </a:r>
          </a:p>
          <a:p>
            <a:pPr algn="l" marR="0" indent="0" marL="0">
              <a:lnSpc>
                <a:spcPct val="119791"/>
              </a:lnSpc>
              <a:spcBef>
                <a:spcPts val="217"/>
              </a:spcBef>
              <a:spcAft>
                <a:spcPts val="0"/>
              </a:spcAft>
              <a:buNone/>
            </a:pPr>
            <a:r>
              <a:t/>
            </a:r>
            <a:endParaRPr sz="241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04416" marL="381000">
              <a:lnSpc>
                <a:spcPct val="119791"/>
              </a:lnSpc>
              <a:spcBef>
                <a:spcPts val="21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4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case study method has widely been used and promoted by Harvard Business School in advanced management teaching</a:t>
            </a:r>
          </a:p>
          <a:p>
            <a:pPr algn="l" marR="0" indent="0" marL="0">
              <a:lnSpc>
                <a:spcPct val="119791"/>
              </a:lnSpc>
              <a:spcBef>
                <a:spcPts val="217"/>
              </a:spcBef>
              <a:spcAft>
                <a:spcPts val="0"/>
              </a:spcAft>
              <a:buNone/>
            </a:pPr>
            <a:r>
              <a:t/>
            </a:r>
            <a:endParaRPr sz="241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marR="0" indent="0" marL="0">
              <a:lnSpc>
                <a:spcPct val="119791"/>
              </a:lnSpc>
              <a:spcBef>
                <a:spcPts val="217"/>
              </a:spcBef>
              <a:spcAft>
                <a:spcPts val="0"/>
              </a:spcAft>
              <a:buNone/>
            </a:pPr>
            <a:r>
              <a:rPr sz="24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“The goal of Harvard Business School is to prepare students for </a:t>
            </a:r>
            <a:r>
              <a:rPr sz="2419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the challenges of leadership</a:t>
            </a:r>
            <a:r>
              <a:rPr sz="24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We believe that the case method is by far the most powerful way to learn the skills required to manage, and to lead” – HBS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46" name="Shape 4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7" name="Shape 4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4</a:t>
            </a:r>
          </a:p>
        </p:txBody>
      </p:sp>
      <p:pic>
        <p:nvPicPr>
          <p:cNvPr id="48" name="Shape 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Shape 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Shape 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Shape 51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225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What is TIMES?</a:t>
            </a:r>
          </a:p>
        </p:txBody>
      </p:sp>
      <p:pic>
        <p:nvPicPr>
          <p:cNvPr id="52" name="Shape 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1960250" x="1171550"/>
            <a:ext cy="4573900" cx="7682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6" name="Shape 5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7" name="Shape 5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5</a:t>
            </a:r>
          </a:p>
        </p:txBody>
      </p:sp>
      <p:pic>
        <p:nvPicPr>
          <p:cNvPr id="58" name="Shape 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Shape 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Shape 6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Shape 61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How is TIMES Judged?</a:t>
            </a:r>
          </a:p>
        </p:txBody>
      </p:sp>
      <p:pic>
        <p:nvPicPr>
          <p:cNvPr id="62" name="Shape 6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1854550" x="566575"/>
            <a:ext cy="4545074" cx="89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6" name="Shape 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7" name="Shape 6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6</a:t>
            </a:r>
          </a:p>
        </p:txBody>
      </p:sp>
      <p:pic>
        <p:nvPicPr>
          <p:cNvPr id="68" name="Shape 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Shape 6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Shape 7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Shape 71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An example of structured work</a:t>
            </a:r>
          </a:p>
        </p:txBody>
      </p:sp>
      <p:pic>
        <p:nvPicPr>
          <p:cNvPr id="72" name="Shape 7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2037100" x="883475"/>
            <a:ext cy="4593125" cx="8181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6" name="Shape 7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7" name="Shape 7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7</a:t>
            </a:r>
          </a:p>
        </p:txBody>
      </p:sp>
      <p:pic>
        <p:nvPicPr>
          <p:cNvPr id="78" name="Shape 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Shape 7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Shape 8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Shape 81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What is the Problem Statement?</a:t>
            </a:r>
          </a:p>
        </p:txBody>
      </p:sp>
      <p:sp>
        <p:nvSpPr>
          <p:cNvPr id="82" name="Shape 82"/>
          <p:cNvSpPr txBox="1"/>
          <p:nvPr/>
        </p:nvSpPr>
        <p:spPr>
          <a:xfrm>
            <a:off y="1995400" x="543975"/>
            <a:ext cy="4721475" cx="92202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lvl="0" marR="0" indent="-210816" marL="3810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is …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 a thought-provoking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question written explicitly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not a fact or assertion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clear, concise, specific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not general and unambiguous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actionable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not academic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broad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enough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 not unduly limit following analyses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 if needed,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updated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as your analysis progresses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 includes all </a:t>
            </a:r>
            <a:r>
              <a:rPr sz="2217" lang="en-US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problems faced 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not just focuses on one</a:t>
            </a:r>
          </a:p>
          <a:p>
            <a:pPr algn="l" marR="0" indent="0" marL="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None/>
            </a:pPr>
            <a:r>
              <a:t/>
            </a:r>
            <a:endParaRPr sz="251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10816" marL="38100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 example: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should Microsoft keep growing profitably?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should Innocent drinks refocus their strategy?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should Samsung react to the competition from China?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6" name="Shape 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7" name="Shape 87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8</a:t>
            </a:r>
          </a:p>
        </p:txBody>
      </p:sp>
      <p:pic>
        <p:nvPicPr>
          <p:cNvPr id="88" name="Shape 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Shape 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Shape 9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Shape 91"/>
          <p:cNvSpPr txBox="1"/>
          <p:nvPr>
            <p:ph type="title"/>
          </p:nvPr>
        </p:nvSpPr>
        <p:spPr>
          <a:xfrm>
            <a:off y="993700" x="3123200"/>
            <a:ext cy="801074" cx="58489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Identifying key issues and prioritising</a:t>
            </a:r>
          </a:p>
        </p:txBody>
      </p:sp>
      <p:sp>
        <p:nvSpPr>
          <p:cNvPr id="92" name="Shape 92"/>
          <p:cNvSpPr txBox="1"/>
          <p:nvPr/>
        </p:nvSpPr>
        <p:spPr>
          <a:xfrm>
            <a:off y="1995400" x="543975"/>
            <a:ext cy="4721475" cx="50441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lvl="0" marR="0" indent="-210816" marL="3810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Key Issues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the problem areas in the case?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the key questions that need to be answered?</a:t>
            </a:r>
          </a:p>
          <a:p>
            <a:pPr algn="l" lvl="1" marR="0" indent="-50800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sz="221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10816" marL="38100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Prioritising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Distinguish critical problems from secondary problems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Potential impact vs. likelyhood of occurrence</a:t>
            </a:r>
          </a:p>
        </p:txBody>
      </p:sp>
      <p:pic>
        <p:nvPicPr>
          <p:cNvPr id="93" name="Shape 9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2296550" x="6030675"/>
            <a:ext cy="3468875" cx="383159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Shape 94"/>
          <p:cNvSpPr txBox="1"/>
          <p:nvPr/>
        </p:nvSpPr>
        <p:spPr>
          <a:xfrm>
            <a:off y="3928400" x="5516800"/>
            <a:ext cy="388224" cx="8553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Impact</a:t>
            </a:r>
          </a:p>
        </p:txBody>
      </p:sp>
      <p:sp>
        <p:nvSpPr>
          <p:cNvPr id="95" name="Shape 95"/>
          <p:cNvSpPr txBox="1"/>
          <p:nvPr/>
        </p:nvSpPr>
        <p:spPr>
          <a:xfrm>
            <a:off y="5650175" x="7249600"/>
            <a:ext cy="388224" cx="13081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Probability</a:t>
            </a:r>
          </a:p>
        </p:txBody>
      </p:sp>
      <p:sp>
        <p:nvSpPr>
          <p:cNvPr id="96" name="Shape 96"/>
          <p:cNvSpPr txBox="1"/>
          <p:nvPr/>
        </p:nvSpPr>
        <p:spPr>
          <a:xfrm>
            <a:off y="5506175" x="6817600"/>
            <a:ext cy="573849" cx="2297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322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97" name="Shape 97"/>
          <p:cNvSpPr txBox="1"/>
          <p:nvPr/>
        </p:nvSpPr>
        <p:spPr>
          <a:xfrm>
            <a:off y="4502850" x="5931175"/>
            <a:ext cy="575450" cx="2297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322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98" name="Shape 98"/>
          <p:cNvSpPr txBox="1"/>
          <p:nvPr/>
        </p:nvSpPr>
        <p:spPr>
          <a:xfrm>
            <a:off y="3216325" x="5931175"/>
            <a:ext cy="513025" cx="3193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2008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822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</a:p>
        </p:txBody>
      </p:sp>
      <p:sp>
        <p:nvSpPr>
          <p:cNvPr id="99" name="Shape 99"/>
          <p:cNvSpPr txBox="1"/>
          <p:nvPr/>
        </p:nvSpPr>
        <p:spPr>
          <a:xfrm>
            <a:off y="5619775" x="8596800"/>
            <a:ext cy="513025" cx="3193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2008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822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3" name="Shape 1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4" name="Shape 104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9</a:t>
            </a:r>
          </a:p>
        </p:txBody>
      </p:sp>
      <p:pic>
        <p:nvPicPr>
          <p:cNvPr id="105" name="Shape 10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Shape 10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Shape 10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Shape 108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Analysing the situation</a:t>
            </a:r>
          </a:p>
        </p:txBody>
      </p:sp>
      <p:pic>
        <p:nvPicPr>
          <p:cNvPr id="109" name="Shape 10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1989075" x="1325200"/>
            <a:ext cy="3910874" cx="729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Shape 11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y="6120975" x="1766950"/>
            <a:ext cy="576525" cx="6395599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Shape 111"/>
          <p:cNvSpPr txBox="1"/>
          <p:nvPr/>
        </p:nvSpPr>
        <p:spPr>
          <a:xfrm>
            <a:off y="6253450" x="1953575"/>
            <a:ext cy="373824" cx="61129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ctr" marR="0" indent="0" marL="0">
              <a:lnSpc>
                <a:spcPct val="111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2015" lang="en-US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 quantification whenever possible!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5" name="Shape 1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6" name="Shape 116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10</a:t>
            </a:r>
          </a:p>
        </p:txBody>
      </p:sp>
      <p:pic>
        <p:nvPicPr>
          <p:cNvPr id="117" name="Shape 1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Shape 1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Shape 1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Shape 120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Common analysis frameworks</a:t>
            </a:r>
          </a:p>
        </p:txBody>
      </p:sp>
      <p:pic>
        <p:nvPicPr>
          <p:cNvPr id="121" name="Shape 1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2623275" x="307275"/>
            <a:ext cy="1806499" cx="310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Shape 122"/>
          <p:cNvSpPr txBox="1"/>
          <p:nvPr/>
        </p:nvSpPr>
        <p:spPr>
          <a:xfrm>
            <a:off y="1979400" x="227175"/>
            <a:ext cy="697050" cx="36345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ctr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VRIOS framework:</a:t>
            </a:r>
          </a:p>
          <a:p>
            <a:pPr algn="ctr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Sustainable competitive advantage</a:t>
            </a:r>
          </a:p>
        </p:txBody>
      </p:sp>
      <p:pic>
        <p:nvPicPr>
          <p:cNvPr id="123" name="Shape 12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y="5457950" x="470525"/>
            <a:ext cy="1633525" cx="3120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Shape 12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y="2796225" x="3601125"/>
            <a:ext cy="3420825" cx="389882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Shape 125"/>
          <p:cNvSpPr txBox="1"/>
          <p:nvPr/>
        </p:nvSpPr>
        <p:spPr>
          <a:xfrm>
            <a:off y="4123625" x="5044775"/>
            <a:ext cy="1128349" cx="1096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17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612" lang="en-US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Industry competition and rivalry</a:t>
            </a:r>
          </a:p>
        </p:txBody>
      </p:sp>
      <p:sp>
        <p:nvSpPr>
          <p:cNvPr id="126" name="Shape 126"/>
          <p:cNvSpPr txBox="1"/>
          <p:nvPr/>
        </p:nvSpPr>
        <p:spPr>
          <a:xfrm>
            <a:off y="4083625" x="3708775"/>
            <a:ext cy="911474" cx="9930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11" lang="en-US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Bargaining power of suppliers</a:t>
            </a:r>
          </a:p>
        </p:txBody>
      </p:sp>
      <p:sp>
        <p:nvSpPr>
          <p:cNvPr id="127" name="Shape 127"/>
          <p:cNvSpPr txBox="1"/>
          <p:nvPr/>
        </p:nvSpPr>
        <p:spPr>
          <a:xfrm>
            <a:off y="4083625" x="6473575"/>
            <a:ext cy="911474" cx="9946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11" lang="en-US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Bargaining power of customers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y="5307750" x="5091200"/>
            <a:ext cy="909875" cx="9946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11" lang="en-US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Threat of subsititute products</a:t>
            </a:r>
          </a:p>
        </p:txBody>
      </p:sp>
      <p:sp>
        <p:nvSpPr>
          <p:cNvPr id="129" name="Shape 129"/>
          <p:cNvSpPr txBox="1"/>
          <p:nvPr/>
        </p:nvSpPr>
        <p:spPr>
          <a:xfrm>
            <a:off y="2859500" x="5091200"/>
            <a:ext cy="909875" cx="9946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11" lang="en-US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Threat of new entrants</a:t>
            </a:r>
          </a:p>
        </p:txBody>
      </p:sp>
      <p:sp>
        <p:nvSpPr>
          <p:cNvPr id="130" name="Shape 130"/>
          <p:cNvSpPr txBox="1"/>
          <p:nvPr/>
        </p:nvSpPr>
        <p:spPr>
          <a:xfrm>
            <a:off y="1961800" x="4135975"/>
            <a:ext cy="697050" cx="28425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ctr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Porter’s five forces: </a:t>
            </a:r>
          </a:p>
          <a:p>
            <a:pPr algn="ctr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industry attractiveness</a:t>
            </a:r>
          </a:p>
        </p:txBody>
      </p:sp>
      <p:sp>
        <p:nvSpPr>
          <p:cNvPr id="131" name="Shape 131"/>
          <p:cNvSpPr txBox="1"/>
          <p:nvPr/>
        </p:nvSpPr>
        <p:spPr>
          <a:xfrm>
            <a:off y="4813300" x="323175"/>
            <a:ext cy="697050" cx="36345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ctr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Marketing 4P’s:</a:t>
            </a:r>
          </a:p>
          <a:p>
            <a:pPr algn="ctr" marR="0" indent="0"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015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Evaluating marketing strategy</a:t>
            </a:r>
          </a:p>
        </p:txBody>
      </p:sp>
      <p:pic>
        <p:nvPicPr>
          <p:cNvPr id="132" name="Shape 13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y="2623275" x="8364225"/>
            <a:ext cy="3564949" cx="147884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Shape 133"/>
          <p:cNvSpPr txBox="1"/>
          <p:nvPr/>
        </p:nvSpPr>
        <p:spPr>
          <a:xfrm>
            <a:off y="2701075" x="8486375"/>
            <a:ext cy="3486150" cx="13049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17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612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However, usually the best approach is to develop a case-specific framework of your own, that suits the case perfectly</a:t>
            </a:r>
          </a:p>
        </p:txBody>
      </p:sp>
      <p:pic>
        <p:nvPicPr>
          <p:cNvPr id="134" name="Shape 13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y="2988400" x="7903275"/>
            <a:ext cy="2901925" cx="31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8" name="Shape 1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9" name="Shape 139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11</a:t>
            </a:r>
          </a:p>
        </p:txBody>
      </p:sp>
      <p:pic>
        <p:nvPicPr>
          <p:cNvPr id="140" name="Shape 1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Shape 1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Shape 14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Shape 143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Generate and evaluate alternative solutions</a:t>
            </a:r>
          </a:p>
        </p:txBody>
      </p:sp>
      <p:pic>
        <p:nvPicPr>
          <p:cNvPr id="144" name="Shape 14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2056325" x="749025"/>
            <a:ext cy="4439375" cx="909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8" name="Shape 1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9" name="Shape 149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12</a:t>
            </a:r>
          </a:p>
        </p:txBody>
      </p:sp>
      <p:pic>
        <p:nvPicPr>
          <p:cNvPr id="150" name="Shape 1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Shape 1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Shape 1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Shape 153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Giving the Recommendation</a:t>
            </a:r>
          </a:p>
        </p:txBody>
      </p:sp>
      <p:sp>
        <p:nvSpPr>
          <p:cNvPr id="154" name="Shape 154"/>
          <p:cNvSpPr txBox="1"/>
          <p:nvPr/>
        </p:nvSpPr>
        <p:spPr>
          <a:xfrm>
            <a:off y="5445350" x="1364800"/>
            <a:ext cy="1617149" cx="46121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Charachteristics of a good recommendation:</a:t>
            </a:r>
          </a:p>
          <a:p>
            <a:pPr algn="l" lvl="0" marR="0" indent="-166012" marL="38100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Solid and understandable</a:t>
            </a:r>
          </a:p>
          <a:p>
            <a:pPr algn="l" lvl="0" marR="0" indent="-166012" marL="38100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Identification of all key issues</a:t>
            </a:r>
          </a:p>
          <a:p>
            <a:pPr algn="l" lvl="0" marR="0" indent="-166012" marL="38100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final solution</a:t>
            </a:r>
          </a:p>
          <a:p>
            <a:pPr algn="l" marR="0" indent="0" marL="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None/>
            </a:pPr>
            <a:r>
              <a:t/>
            </a:r>
            <a:endParaRPr sz="181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Shape 15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1873750" x="845050"/>
            <a:ext cy="3382375" cx="832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Shape 156"/>
          <p:cNvSpPr txBox="1"/>
          <p:nvPr/>
        </p:nvSpPr>
        <p:spPr>
          <a:xfrm>
            <a:off y="5454950" x="5900775"/>
            <a:ext cy="1826774" cx="36761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lvl="0" marR="0" indent="-166012" marL="38100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Feasible</a:t>
            </a:r>
          </a:p>
          <a:p>
            <a:pPr algn="l" lvl="0" marR="0" indent="-166012" marL="38100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Actionable and implementable</a:t>
            </a:r>
          </a:p>
          <a:p>
            <a:pPr algn="l" lvl="0" marR="0" indent="-166012" marL="38100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Sustainable</a:t>
            </a:r>
          </a:p>
          <a:p>
            <a:pPr algn="l" lvl="0" marR="0" indent="-166012" marL="38100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1814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Quantified</a:t>
            </a:r>
          </a:p>
          <a:p>
            <a:pPr algn="l" marR="0" indent="0" marL="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None/>
            </a:pPr>
            <a:r>
              <a:t/>
            </a:r>
            <a:endParaRPr sz="181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marR="0" indent="0" marL="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None/>
            </a:pPr>
            <a:r>
              <a:t/>
            </a:r>
            <a:endParaRPr sz="181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marR="0" indent="0" marL="0">
              <a:lnSpc>
                <a:spcPct val="120138"/>
              </a:lnSpc>
              <a:spcBef>
                <a:spcPts val="161"/>
              </a:spcBef>
              <a:spcAft>
                <a:spcPts val="0"/>
              </a:spcAft>
              <a:buNone/>
            </a:pPr>
            <a:r>
              <a:t/>
            </a:r>
            <a:endParaRPr sz="181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0" name="Shape 1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1" name="Shape 161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13</a:t>
            </a:r>
          </a:p>
        </p:txBody>
      </p:sp>
      <p:pic>
        <p:nvPicPr>
          <p:cNvPr id="162" name="Shape 1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Shape 1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Shape 1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Shape 165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Don’t Forget to Support your Recommendation</a:t>
            </a:r>
          </a:p>
        </p:txBody>
      </p:sp>
      <p:pic>
        <p:nvPicPr>
          <p:cNvPr id="166" name="Shape 16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2277350" x="1613300"/>
            <a:ext cy="2853874" cx="6798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Shape 16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y="5813475" x="1968600"/>
            <a:ext cy="826375" cx="6299574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Shape 168"/>
          <p:cNvSpPr txBox="1"/>
          <p:nvPr/>
        </p:nvSpPr>
        <p:spPr>
          <a:xfrm>
            <a:off y="5890200" x="2089575"/>
            <a:ext cy="749850" cx="6128974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ctr" marR="0" indent="0" marL="0">
              <a:lnSpc>
                <a:spcPct val="111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201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Presenting these parts gives you more time to convince the judges that your recommendation is superior!</a:t>
            </a:r>
          </a:p>
        </p:txBody>
      </p:sp>
      <p:pic>
        <p:nvPicPr>
          <p:cNvPr id="169" name="Shape 16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y="5381075" x="3197800"/>
            <a:ext cy="317075" cx="383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3" name="Shape 1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4" name="Shape 174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14</a:t>
            </a:r>
          </a:p>
        </p:txBody>
      </p:sp>
      <p:pic>
        <p:nvPicPr>
          <p:cNvPr id="175" name="Shape 17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Shape 17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Shape 17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Shape 178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Example of Action Plan</a:t>
            </a:r>
          </a:p>
        </p:txBody>
      </p:sp>
      <p:pic>
        <p:nvPicPr>
          <p:cNvPr id="179" name="Shape 17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2584825" x="1382825"/>
            <a:ext cy="2459900" cx="7067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3" name="Shape 1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4" name="Shape 184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15</a:t>
            </a:r>
          </a:p>
        </p:txBody>
      </p:sp>
      <p:pic>
        <p:nvPicPr>
          <p:cNvPr id="185" name="Shape 18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Shape 18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Shape 18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Shape 188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Example of Financial Implications</a:t>
            </a:r>
          </a:p>
        </p:txBody>
      </p:sp>
      <p:pic>
        <p:nvPicPr>
          <p:cNvPr id="189" name="Shape 18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1931400" x="1181150"/>
            <a:ext cy="4737275" cx="777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3" name="Shape 19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4" name="Shape 194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16</a:t>
            </a:r>
          </a:p>
        </p:txBody>
      </p:sp>
      <p:pic>
        <p:nvPicPr>
          <p:cNvPr id="195" name="Shape 19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Shape 1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Shape 19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Shape 198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Example of Risk Analysis</a:t>
            </a:r>
          </a:p>
        </p:txBody>
      </p:sp>
      <p:graphicFrame>
        <p:nvGraphicFramePr>
          <p:cNvPr id="199" name="Shape 199"/>
          <p:cNvGraphicFramePr/>
          <p:nvPr/>
        </p:nvGraphicFramePr>
        <p:xfrm>
          <a:off y="2065800" x="1263975"/>
          <a:ext cy="3000000" cx="3000000"/>
        </p:xfrm>
        <a:graphic>
          <a:graphicData uri="http://schemas.openxmlformats.org/drawingml/2006/table">
            <a:tbl>
              <a:tblPr>
                <a:noFill/>
                <a:tableStyleId>{6019ACF3-1D25-4992-ADBF-4C5B76CEBEB8}</a:tableStyleId>
              </a:tblPr>
              <a:tblGrid>
                <a:gridCol w="2160000"/>
                <a:gridCol w="1080000"/>
                <a:gridCol w="1080000"/>
                <a:gridCol w="3311975"/>
              </a:tblGrid>
              <a:tr h="256025"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u="sng" b="1" sz="1612" lang="en-US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Risk</a:t>
                      </a:r>
                    </a:p>
                  </a:txBody>
                  <a:tcPr marR="28575" marB="28575" marT="28575" anchor="b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u="sng" b="1" sz="1612" lang="en-US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Probability</a:t>
                      </a:r>
                    </a:p>
                  </a:txBody>
                  <a:tcPr marR="28575" marB="28575" marT="28575" anchor="b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u="sng" b="1" sz="1612" lang="en-US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Implication</a:t>
                      </a:r>
                    </a:p>
                  </a:txBody>
                  <a:tcPr marR="28575" marB="28575" marT="28575" anchor="b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u="sng" b="1" sz="1612" lang="en-US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Contingency</a:t>
                      </a:r>
                    </a:p>
                  </a:txBody>
                  <a:tcPr marR="28575" marB="28575" marT="28575" anchor="b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4F81BD"/>
                    </a:solidFill>
                  </a:tcPr>
                </a:tc>
              </a:tr>
              <a:tr h="596850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Competitor captures market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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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Tailored product concept, monitor competitor movements, focus on R&amp;D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</a:tr>
              <a:tr h="566450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Consumers confused of mixed position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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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Clearly different brands for different segments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</a:tr>
              <a:tr h="795275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Technology fails / reliability poor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Extensive R&amp;D to increase quality, warranties and guarantees keeping customers happy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</a:tr>
              <a:tr h="500850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Plumbers will not accept the product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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Move to consumer-targeted advertising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</a:tr>
              <a:tr h="502450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B&amp;Q chooses not to collaborate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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Change retailers, negotiate new deal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</a:tr>
              <a:tr h="500850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Product still fails to sell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08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82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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Concentrate efforts on premium segment, harvest and exit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</a:tcPr>
                </a:tc>
              </a:tr>
              <a:tr h="747275">
                <a:tc>
                  <a:txBody>
                    <a:bodyPr>
                      <a:noAutofit/>
                    </a:bodyPr>
                    <a:lstStyle/>
                    <a:p>
                      <a:pPr algn="ctr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Demand exceeds capacity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15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algn="l" marR="0" indent="0" marL="0">
                        <a:lnSpc>
                          <a:spcPct val="12031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12" lang="en-US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Plan capacity increase already, increase price, concentrate on premium segment</a:t>
                      </a:r>
                    </a:p>
                  </a:txBody>
                  <a:tcPr marR="28575" marB="28575" marT="28575" anchor="ctr" marL="28575">
                    <a:lnL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L>
                    <a:lnR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R>
                    <a:lnT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T>
                    <a:lnB w="9525" cap="flat">
                      <a:solidFill>
                        <a:srgbClr val="000000"/>
                      </a:solidFill>
                      <a:prstDash val="solid"/>
                      <a:round/>
                      <a:headEnd w="med" len="med" type="none"/>
                      <a:tailEnd w="med" len="med" type="none"/>
                    </a:lnB>
                    <a:solidFill>
                      <a:srgbClr val="D8D8D8"/>
                    </a:solidFill>
                  </a:tcPr>
                </a:tc>
              </a:tr>
            </a:tbl>
          </a:graphicData>
        </a:graphic>
      </p:graphicFrame>
      <p:pic>
        <p:nvPicPr>
          <p:cNvPr id="200" name="Shape 20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y="3718700" x="3677950"/>
            <a:ext cy="2642474" cx="1546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4" name="Shape 20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5" name="Shape 205"/>
          <p:cNvSpPr txBox="1"/>
          <p:nvPr/>
        </p:nvSpPr>
        <p:spPr>
          <a:xfrm>
            <a:off y="6874300" x="3286400"/>
            <a:ext cy="503425" cx="46794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How to approach a case study</a:t>
            </a:r>
          </a:p>
          <a:p>
            <a:pPr algn="r" marR="0" indent="0" marL="0">
              <a:lnSpc>
                <a:spcPct val="116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411" lang="en-US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TIMES Committee | Slide 17</a:t>
            </a:r>
          </a:p>
        </p:txBody>
      </p:sp>
      <p:pic>
        <p:nvPicPr>
          <p:cNvPr id="206" name="Shape 20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365125" x="643400"/>
            <a:ext cy="442000" cx="241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Shape 20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Shape 20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0" x="8239375"/>
            <a:ext cy="1969849" cx="1920599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Shape 209"/>
          <p:cNvSpPr txBox="1"/>
          <p:nvPr>
            <p:ph type="title"/>
          </p:nvPr>
        </p:nvSpPr>
        <p:spPr>
          <a:xfrm>
            <a:off y="993700" x="3123200"/>
            <a:ext cy="801074" cx="7112975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628" lang="en-US">
                <a:solidFill>
                  <a:srgbClr val="262699"/>
                </a:solidFill>
                <a:latin typeface="Arial"/>
                <a:ea typeface="Arial"/>
                <a:cs typeface="Arial"/>
                <a:sym typeface="Arial"/>
              </a:rPr>
              <a:t>Presentation</a:t>
            </a:r>
          </a:p>
        </p:txBody>
      </p:sp>
      <p:sp>
        <p:nvSpPr>
          <p:cNvPr id="210" name="Shape 210"/>
          <p:cNvSpPr txBox="1"/>
          <p:nvPr>
            <p:ph idx="1" type="body"/>
          </p:nvPr>
        </p:nvSpPr>
        <p:spPr>
          <a:xfrm>
            <a:off y="1995400" x="543975"/>
            <a:ext cy="4721475" cx="9220200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t" anchorCtr="0">
            <a:noAutofit/>
          </a:bodyPr>
          <a:lstStyle/>
          <a:p>
            <a:pPr algn="l" lvl="0" marR="0" indent="-210816" marL="3810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we expect to see: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the main issues to consider? (</a:t>
            </a:r>
            <a:r>
              <a:rPr sz="2217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problem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Which ones are most important? (</a:t>
            </a:r>
            <a:r>
              <a:rPr sz="2217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prioritization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your ideas? (</a:t>
            </a:r>
            <a:r>
              <a:rPr sz="2217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work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would you proceed? (</a:t>
            </a:r>
            <a:r>
              <a:rPr sz="2217" lang="en-US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recommendations</a:t>
            </a: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algn="l" lvl="1" marR="0" indent="-50800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sz="221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lvl="0" marR="0" indent="-210816" marL="381000">
              <a:lnSpc>
                <a:spcPct val="120000"/>
              </a:lnSpc>
              <a:spcBef>
                <a:spcPts val="227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Arial"/>
              <a:buChar char="●"/>
            </a:pPr>
            <a:r>
              <a:rPr sz="2519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do we not expect to see: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Repetition of basic background facts from the case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Uneven time distribution between team members – keep a balanced presentation!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Too much information on the slides – keep them simple and clear</a:t>
            </a:r>
          </a:p>
          <a:p>
            <a:pPr algn="l" lvl="1" marR="0" indent="-191614" marL="762000">
              <a:lnSpc>
                <a:spcPct val="120000"/>
              </a:lnSpc>
              <a:spcBef>
                <a:spcPts val="198"/>
              </a:spcBef>
              <a:spcAft>
                <a:spcPts val="0"/>
              </a:spcAft>
              <a:buClr>
                <a:srgbClr val="000000"/>
              </a:buClr>
              <a:buSzPct val="100797"/>
              <a:buFont typeface="Courier New"/>
              <a:buChar char="o"/>
            </a:pPr>
            <a:r>
              <a:rPr sz="2217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Too long/too short presentation – do not go over your time limit!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4" name="Shape 21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215" name="Shape 2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2152425" x="0"/>
            <a:ext cy="5467549" cx="1015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Shape 2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0" x="556975"/>
            <a:ext cy="7226025" cx="899802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Shape 217"/>
          <p:cNvSpPr txBox="1"/>
          <p:nvPr/>
        </p:nvSpPr>
        <p:spPr>
          <a:xfrm>
            <a:off y="968100" x="726375"/>
            <a:ext cy="1236299" cx="9583399"/>
          </a:xfrm>
          <a:prstGeom prst="rect">
            <a:avLst/>
          </a:prstGeom>
          <a:noFill/>
          <a:ln>
            <a:noFill/>
          </a:ln>
        </p:spPr>
        <p:txBody>
          <a:bodyPr bIns="38100" rIns="38100" lIns="38100" tIns="38100" anchor="b" anchorCtr="0">
            <a:noAutofit/>
          </a:bodyPr>
          <a:lstStyle/>
          <a:p>
            <a:pPr algn="l" marR="0" indent="0" marL="0">
              <a:lnSpc>
                <a:spcPct val="1164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3225" lang="en-US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Any Questions? </a:t>
            </a:r>
          </a:p>
          <a:p>
            <a:pPr algn="l" marR="0" indent="0" marL="0">
              <a:lnSpc>
                <a:spcPct val="116250"/>
              </a:lnSpc>
              <a:spcBef>
                <a:spcPts val="227"/>
              </a:spcBef>
              <a:spcAft>
                <a:spcPts val="0"/>
              </a:spcAft>
              <a:buNone/>
            </a:pPr>
            <a:r>
              <a:rPr sz="2015" lang="en-US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Nora.Rosendahl@estiem.org</a:t>
            </a:r>
          </a:p>
          <a:p>
            <a:pPr algn="l" marR="0" indent="0" marL="0">
              <a:lnSpc>
                <a:spcPct val="116250"/>
              </a:lnSpc>
              <a:spcBef>
                <a:spcPts val="227"/>
              </a:spcBef>
              <a:spcAft>
                <a:spcPts val="0"/>
              </a:spcAft>
              <a:buNone/>
            </a:pPr>
            <a:r>
              <a:rPr sz="2015" lang="en-US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Luis.Godinho@estiem.org</a:t>
            </a:r>
          </a:p>
        </p:txBody>
      </p:sp>
      <p:pic>
        <p:nvPicPr>
          <p:cNvPr id="218" name="Shape 2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6803225" x="8028125"/>
            <a:ext cy="816749" cx="164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3.xml><?xml version="1.0" encoding="utf-8"?>
<a:theme xmlns:a="http://schemas.openxmlformats.org/drawingml/2006/main" xmlns:r="http://schemas.openxmlformats.org/officeDocument/2006/relationships" name="Custom Theme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